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50"/>
  </p:notesMasterIdLst>
  <p:sldIdLst>
    <p:sldId id="256" r:id="rId4"/>
    <p:sldId id="625" r:id="rId5"/>
    <p:sldId id="496" r:id="rId6"/>
    <p:sldId id="575" r:id="rId7"/>
    <p:sldId id="576" r:id="rId8"/>
    <p:sldId id="579" r:id="rId9"/>
    <p:sldId id="580" r:id="rId10"/>
    <p:sldId id="629" r:id="rId11"/>
    <p:sldId id="630" r:id="rId12"/>
    <p:sldId id="585" r:id="rId13"/>
    <p:sldId id="586" r:id="rId14"/>
    <p:sldId id="587" r:id="rId15"/>
    <p:sldId id="588" r:id="rId16"/>
    <p:sldId id="539" r:id="rId17"/>
    <p:sldId id="627" r:id="rId18"/>
    <p:sldId id="582" r:id="rId19"/>
    <p:sldId id="543" r:id="rId20"/>
    <p:sldId id="557" r:id="rId21"/>
    <p:sldId id="619" r:id="rId22"/>
    <p:sldId id="615" r:id="rId23"/>
    <p:sldId id="616" r:id="rId24"/>
    <p:sldId id="599" r:id="rId25"/>
    <p:sldId id="589" r:id="rId26"/>
    <p:sldId id="600" r:id="rId27"/>
    <p:sldId id="611" r:id="rId28"/>
    <p:sldId id="559" r:id="rId29"/>
    <p:sldId id="614" r:id="rId30"/>
    <p:sldId id="561" r:id="rId31"/>
    <p:sldId id="596" r:id="rId32"/>
    <p:sldId id="597" r:id="rId33"/>
    <p:sldId id="607" r:id="rId34"/>
    <p:sldId id="452" r:id="rId35"/>
    <p:sldId id="606" r:id="rId36"/>
    <p:sldId id="551" r:id="rId37"/>
    <p:sldId id="562" r:id="rId38"/>
    <p:sldId id="612" r:id="rId39"/>
    <p:sldId id="422" r:id="rId40"/>
    <p:sldId id="550" r:id="rId41"/>
    <p:sldId id="450" r:id="rId42"/>
    <p:sldId id="617" r:id="rId43"/>
    <p:sldId id="608" r:id="rId44"/>
    <p:sldId id="507" r:id="rId45"/>
    <p:sldId id="508" r:id="rId46"/>
    <p:sldId id="489" r:id="rId47"/>
    <p:sldId id="294" r:id="rId48"/>
    <p:sldId id="558" r:id="rId49"/>
  </p:sldIdLst>
  <p:sldSz cx="9144000" cy="6858000" type="screen4x3"/>
  <p:notesSz cx="6858000" cy="9144000"/>
  <p:embeddedFontLst>
    <p:embeddedFont>
      <p:font typeface="DejaVu Sans Mono" panose="020B0604020202020204" charset="0"/>
      <p:regular r:id="rId51"/>
      <p:bold r:id="rId52"/>
      <p:italic r:id="rId53"/>
      <p:boldItalic r:id="rId54"/>
    </p:embeddedFont>
    <p:embeddedFont>
      <p:font typeface="Roboto Medium" panose="02000000000000000000" pitchFamily="2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Roboto Light" panose="02000000000000000000" pitchFamily="2" charset="0"/>
      <p:regular r:id="rId61"/>
      <p:italic r:id="rId62"/>
    </p:embeddedFont>
    <p:embeddedFont>
      <p:font typeface="Open Sans Condensed" panose="020B0806030504020204" pitchFamily="34" charset="0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D6"/>
    <a:srgbClr val="666633"/>
    <a:srgbClr val="06069E"/>
    <a:srgbClr val="5A80D4"/>
    <a:srgbClr val="596ED5"/>
    <a:srgbClr val="FFE1E1"/>
    <a:srgbClr val="CDCDCD"/>
    <a:srgbClr val="C5C5C5"/>
    <a:srgbClr val="D1D1D1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5899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6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078" y="-120"/>
      </p:cViewPr>
      <p:guideLst>
        <p:guide orient="horz" pos="2880"/>
        <p:guide pos="2160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21E0-3563-41E3-9EA0-95A8C4BE8FFE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0BFE-0C7D-4BA9-B381-D2DE4C97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title is “Super-resolution MRI Using Finite Rate of Innovation Curves”, but maybe a better title would be Super-resolution Imaging, since the theory and algorithms have potentially wide applicability.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accepted at </a:t>
            </a:r>
            <a:r>
              <a:rPr lang="en-US" dirty="0" err="1" smtClean="0"/>
              <a:t>SampTA</a:t>
            </a:r>
            <a:r>
              <a:rPr lang="en-US" baseline="0" dirty="0" smtClean="0"/>
              <a:t> 2015 on bottom.</a:t>
            </a:r>
            <a:br>
              <a:rPr lang="en-US" baseline="0" dirty="0" smtClean="0"/>
            </a:br>
            <a:r>
              <a:rPr lang="en-US" baseline="0" dirty="0" smtClean="0"/>
              <a:t>Delete first equation.</a:t>
            </a:r>
          </a:p>
          <a:p>
            <a:r>
              <a:rPr lang="en-US" baseline="0" dirty="0" smtClean="0"/>
              <a:t>New k-space penalty. Convex. Extends easily to higher derivatives. Work for any dimension.</a:t>
            </a:r>
            <a:br>
              <a:rPr lang="en-US" baseline="0" dirty="0" smtClean="0"/>
            </a:br>
            <a:r>
              <a:rPr lang="en-US" baseline="0" dirty="0" smtClean="0"/>
              <a:t>Pro: apply to other inverse problems. Use as a generic prior as alternative to TV or HDTV. </a:t>
            </a:r>
            <a:br>
              <a:rPr lang="en-US" baseline="0" dirty="0" smtClean="0"/>
            </a:br>
            <a:r>
              <a:rPr lang="en-US" baseline="0" dirty="0" smtClean="0"/>
              <a:t>Nuclear norm. The naïve way of implementing is slow, and we have a fast way of implementing it.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Some of current theoretical results are in the </a:t>
            </a:r>
            <a:r>
              <a:rPr lang="en-US" baseline="0" dirty="0" err="1" smtClean="0"/>
              <a:t>SampTA</a:t>
            </a:r>
            <a:r>
              <a:rPr lang="en-US" baseline="0" dirty="0" smtClean="0"/>
              <a:t> paper available on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framework for off-the-grid image recovery.</a:t>
            </a:r>
          </a:p>
          <a:p>
            <a:r>
              <a:rPr lang="en-US" baseline="0" dirty="0" smtClean="0"/>
              <a:t>--Piecewise polynomial</a:t>
            </a:r>
          </a:p>
          <a:p>
            <a:r>
              <a:rPr lang="en-US" baseline="0" dirty="0" smtClean="0"/>
              <a:t>--n-D</a:t>
            </a:r>
          </a:p>
          <a:p>
            <a:r>
              <a:rPr lang="en-US" baseline="0" dirty="0" smtClean="0"/>
              <a:t>--Sampling guarantees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step recovery scheme</a:t>
            </a:r>
          </a:p>
          <a:p>
            <a:r>
              <a:rPr lang="en-US" baseline="0" dirty="0" smtClean="0"/>
              <a:t>--Fast algorithm</a:t>
            </a:r>
          </a:p>
          <a:p>
            <a:r>
              <a:rPr lang="en-US" baseline="0" dirty="0" smtClean="0"/>
              <a:t>--Robust mask estimation</a:t>
            </a:r>
          </a:p>
          <a:p>
            <a:r>
              <a:rPr lang="en-US" baseline="0" dirty="0" smtClean="0"/>
              <a:t>--Better performance than standard TV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Novel Fourier Domain structured/low-rank prior. (show final result)</a:t>
            </a:r>
          </a:p>
          <a:p>
            <a:r>
              <a:rPr lang="en-US" baseline="0" dirty="0" smtClean="0"/>
              <a:t>--off-the-grid</a:t>
            </a:r>
          </a:p>
          <a:p>
            <a:r>
              <a:rPr lang="en-US" baseline="0" dirty="0" smtClean="0"/>
              <a:t>--convex</a:t>
            </a:r>
          </a:p>
          <a:p>
            <a:r>
              <a:rPr lang="en-US" baseline="0" dirty="0" smtClean="0"/>
              <a:t>--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include identifying pictures.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World’s most expensive</a:t>
            </a:r>
            <a:r>
              <a:rPr lang="en-US" baseline="0" dirty="0" smtClean="0"/>
              <a:t> Fourier transform.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D0BFE-0C7D-4BA9-B381-D2DE4C972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line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Mumphord</a:t>
            </a:r>
            <a:r>
              <a:rPr lang="en-US" baseline="0" dirty="0" smtClean="0"/>
              <a:t>-Shah functional used to recover PWC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Thm</a:t>
            </a:r>
            <a:r>
              <a:rPr lang="en-US" dirty="0" smtClean="0"/>
              <a:t>:</a:t>
            </a:r>
            <a:r>
              <a:rPr lang="en-US" baseline="0" dirty="0" smtClean="0"/>
              <a:t> rank of this matrix is at most …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Upper bound for rank…choose more samples, exact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4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low-rank result on this slide.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Matrix is low-rank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D0BFE-0C7D-4BA9-B381-D2DE4C972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8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low-rank result on this slide.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Matrix is low-rank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D0BFE-0C7D-4BA9-B381-D2DE4C972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5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accepted at </a:t>
            </a:r>
            <a:r>
              <a:rPr lang="en-US" dirty="0" err="1" smtClean="0"/>
              <a:t>SampTA</a:t>
            </a:r>
            <a:r>
              <a:rPr lang="en-US" baseline="0" dirty="0" smtClean="0"/>
              <a:t> 2015 on bottom.</a:t>
            </a:r>
            <a:br>
              <a:rPr lang="en-US" baseline="0" dirty="0" smtClean="0"/>
            </a:br>
            <a:r>
              <a:rPr lang="en-US" baseline="0" dirty="0" smtClean="0"/>
              <a:t>Delete first equation.</a:t>
            </a:r>
          </a:p>
          <a:p>
            <a:r>
              <a:rPr lang="en-US" baseline="0" dirty="0" smtClean="0"/>
              <a:t>New k-space penalty. Convex. Extends easily to higher derivatives. Work for any dimension.</a:t>
            </a:r>
            <a:br>
              <a:rPr lang="en-US" baseline="0" dirty="0" smtClean="0"/>
            </a:br>
            <a:r>
              <a:rPr lang="en-US" baseline="0" dirty="0" smtClean="0"/>
              <a:t>Pro: apply to other inverse problems. Use as a generic prior as alternative to TV or HDTV. </a:t>
            </a:r>
            <a:br>
              <a:rPr lang="en-US" baseline="0" dirty="0" smtClean="0"/>
            </a:br>
            <a:r>
              <a:rPr lang="en-US" baseline="0" dirty="0" smtClean="0"/>
              <a:t>Nuclear norm. The naïve way of implementing is slow, and we have a fast way of implementing it.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Some of current theoretical results are in the </a:t>
            </a:r>
            <a:r>
              <a:rPr lang="en-US" baseline="0" dirty="0" err="1" smtClean="0"/>
              <a:t>SampTA</a:t>
            </a:r>
            <a:r>
              <a:rPr lang="en-US" baseline="0" dirty="0" smtClean="0"/>
              <a:t> paper available on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accepted at </a:t>
            </a:r>
            <a:r>
              <a:rPr lang="en-US" dirty="0" err="1" smtClean="0"/>
              <a:t>SampTA</a:t>
            </a:r>
            <a:r>
              <a:rPr lang="en-US" baseline="0" dirty="0" smtClean="0"/>
              <a:t> 2015 on bottom.</a:t>
            </a:r>
            <a:br>
              <a:rPr lang="en-US" baseline="0" dirty="0" smtClean="0"/>
            </a:br>
            <a:r>
              <a:rPr lang="en-US" baseline="0" dirty="0" smtClean="0"/>
              <a:t>Delete first equation.</a:t>
            </a:r>
          </a:p>
          <a:p>
            <a:r>
              <a:rPr lang="en-US" baseline="0" dirty="0" smtClean="0"/>
              <a:t>New k-space penalty. Convex. Extends easily to higher derivatives. Work for any dimension.</a:t>
            </a:r>
            <a:br>
              <a:rPr lang="en-US" baseline="0" dirty="0" smtClean="0"/>
            </a:br>
            <a:r>
              <a:rPr lang="en-US" baseline="0" dirty="0" smtClean="0"/>
              <a:t>Pro: apply to other inverse problems. Use as a generic prior as alternative to TV or HDTV. </a:t>
            </a:r>
            <a:br>
              <a:rPr lang="en-US" baseline="0" dirty="0" smtClean="0"/>
            </a:br>
            <a:r>
              <a:rPr lang="en-US" baseline="0" dirty="0" smtClean="0"/>
              <a:t>Nuclear norm. The naïve way of implementing is slow, and we have a fast way of implementing it.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Some of current theoretical results are in the </a:t>
            </a:r>
            <a:r>
              <a:rPr lang="en-US" baseline="0" dirty="0" err="1" smtClean="0"/>
              <a:t>SampTA</a:t>
            </a:r>
            <a:r>
              <a:rPr lang="en-US" baseline="0" dirty="0" smtClean="0"/>
              <a:t> paper available on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accepted at </a:t>
            </a:r>
            <a:r>
              <a:rPr lang="en-US" dirty="0" err="1" smtClean="0"/>
              <a:t>SampTA</a:t>
            </a:r>
            <a:r>
              <a:rPr lang="en-US" baseline="0" dirty="0" smtClean="0"/>
              <a:t> 2015 on bottom.</a:t>
            </a:r>
            <a:br>
              <a:rPr lang="en-US" baseline="0" dirty="0" smtClean="0"/>
            </a:br>
            <a:r>
              <a:rPr lang="en-US" baseline="0" dirty="0" smtClean="0"/>
              <a:t>Delete first equation.</a:t>
            </a:r>
          </a:p>
          <a:p>
            <a:r>
              <a:rPr lang="en-US" baseline="0" dirty="0" smtClean="0"/>
              <a:t>New k-space penalty. Convex. Extends easily to higher derivatives. Work for any dimension.</a:t>
            </a:r>
            <a:br>
              <a:rPr lang="en-US" baseline="0" dirty="0" smtClean="0"/>
            </a:br>
            <a:r>
              <a:rPr lang="en-US" baseline="0" dirty="0" smtClean="0"/>
              <a:t>Pro: apply to other inverse problems. Use as a generic prior as alternative to TV or HDTV. </a:t>
            </a:r>
            <a:br>
              <a:rPr lang="en-US" baseline="0" dirty="0" smtClean="0"/>
            </a:br>
            <a:r>
              <a:rPr lang="en-US" baseline="0" dirty="0" smtClean="0"/>
              <a:t>Nuclear norm. The naïve way of implementing is slow, and we have a fast way of implementing it.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Some of current theoretical results are in the </a:t>
            </a:r>
            <a:r>
              <a:rPr lang="en-US" baseline="0" dirty="0" err="1" smtClean="0"/>
              <a:t>SampTA</a:t>
            </a:r>
            <a:r>
              <a:rPr lang="en-US" baseline="0" dirty="0" smtClean="0"/>
              <a:t> paper available on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0BFE-0C7D-4BA9-B381-D2DE4C972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4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9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3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20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4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78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1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1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3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291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6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28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56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64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4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3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40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905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34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2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8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F445-A6A3-46D8-9605-F6409A235CA5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39EC-50FB-499D-B81F-F60275A8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F445-A6A3-46D8-9605-F6409A235C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39EC-50FB-499D-B81F-F60275A8AC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383A">
                    <a:tint val="7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383A">
                  <a:tint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56.xml"/><Relationship Id="rId7" Type="http://schemas.openxmlformats.org/officeDocument/2006/relationships/image" Target="../media/image7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59.xml"/><Relationship Id="rId7" Type="http://schemas.openxmlformats.org/officeDocument/2006/relationships/image" Target="../media/image70.png"/><Relationship Id="rId12" Type="http://schemas.openxmlformats.org/officeDocument/2006/relationships/image" Target="../media/image6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png"/><Relationship Id="rId4" Type="http://schemas.openxmlformats.org/officeDocument/2006/relationships/tags" Target="../tags/tag60.xml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63.xml"/><Relationship Id="rId7" Type="http://schemas.openxmlformats.org/officeDocument/2006/relationships/image" Target="../media/image70.png"/><Relationship Id="rId12" Type="http://schemas.openxmlformats.org/officeDocument/2006/relationships/image" Target="../media/image69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png"/><Relationship Id="rId4" Type="http://schemas.openxmlformats.org/officeDocument/2006/relationships/tags" Target="../tags/tag64.xml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67.xml"/><Relationship Id="rId7" Type="http://schemas.openxmlformats.org/officeDocument/2006/relationships/image" Target="../media/image70.png"/><Relationship Id="rId12" Type="http://schemas.openxmlformats.org/officeDocument/2006/relationships/image" Target="../media/image6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png"/><Relationship Id="rId4" Type="http://schemas.openxmlformats.org/officeDocument/2006/relationships/tags" Target="../tags/tag68.xml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tags" Target="../tags/tag80.xml"/><Relationship Id="rId21" Type="http://schemas.openxmlformats.org/officeDocument/2006/relationships/image" Target="../media/image82.png"/><Relationship Id="rId7" Type="http://schemas.openxmlformats.org/officeDocument/2006/relationships/tags" Target="../tags/tag84.xml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tags" Target="../tags/tag79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15" Type="http://schemas.openxmlformats.org/officeDocument/2006/relationships/image" Target="../media/image86.png"/><Relationship Id="rId10" Type="http://schemas.openxmlformats.org/officeDocument/2006/relationships/tags" Target="../tags/tag87.xml"/><Relationship Id="rId19" Type="http://schemas.openxmlformats.org/officeDocument/2006/relationships/image" Target="../media/image90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9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3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97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0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0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105.xml"/><Relationship Id="rId7" Type="http://schemas.openxmlformats.org/officeDocument/2006/relationships/image" Target="../media/image10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109.xml"/><Relationship Id="rId7" Type="http://schemas.openxmlformats.org/officeDocument/2006/relationships/image" Target="../media/image101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9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13.xml"/><Relationship Id="rId7" Type="http://schemas.openxmlformats.org/officeDocument/2006/relationships/image" Target="../media/image104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0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9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107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109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82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11.xml"/><Relationship Id="rId10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29.png"/><Relationship Id="rId39" Type="http://schemas.microsoft.com/office/2007/relationships/hdphoto" Target="../media/hdphoto4.wdp"/><Relationship Id="rId3" Type="http://schemas.openxmlformats.org/officeDocument/2006/relationships/tags" Target="../tags/tag14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37.png"/><Relationship Id="rId42" Type="http://schemas.openxmlformats.org/officeDocument/2006/relationships/image" Target="../media/image42.png"/><Relationship Id="rId47" Type="http://schemas.microsoft.com/office/2007/relationships/hdphoto" Target="../media/hdphoto5.wdp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46" Type="http://schemas.openxmlformats.org/officeDocument/2006/relationships/image" Target="../media/image46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41" Type="http://schemas.openxmlformats.org/officeDocument/2006/relationships/image" Target="../media/image4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microsoft.com/office/2007/relationships/hdphoto" Target="../media/hdphoto3.wdp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8.png"/><Relationship Id="rId49" Type="http://schemas.openxmlformats.org/officeDocument/2006/relationships/image" Target="../media/image48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34.png"/><Relationship Id="rId44" Type="http://schemas.openxmlformats.org/officeDocument/2006/relationships/image" Target="../media/image4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microsoft.com/office/2007/relationships/hdphoto" Target="../media/hdphoto2.wdp"/><Relationship Id="rId43" Type="http://schemas.openxmlformats.org/officeDocument/2006/relationships/image" Target="../media/image43.png"/><Relationship Id="rId48" Type="http://schemas.openxmlformats.org/officeDocument/2006/relationships/image" Target="../media/image47.png"/><Relationship Id="rId8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8.png"/><Relationship Id="rId18" Type="http://schemas.openxmlformats.org/officeDocument/2006/relationships/image" Target="../media/image52.png"/><Relationship Id="rId3" Type="http://schemas.openxmlformats.org/officeDocument/2006/relationships/tags" Target="../tags/tag33.xml"/><Relationship Id="rId21" Type="http://schemas.openxmlformats.org/officeDocument/2006/relationships/image" Target="../media/image53.png"/><Relationship Id="rId7" Type="http://schemas.openxmlformats.org/officeDocument/2006/relationships/tags" Target="../tags/tag37.xml"/><Relationship Id="rId12" Type="http://schemas.microsoft.com/office/2007/relationships/hdphoto" Target="../media/hdphoto2.wdp"/><Relationship Id="rId17" Type="http://schemas.openxmlformats.org/officeDocument/2006/relationships/image" Target="../media/image51.png"/><Relationship Id="rId2" Type="http://schemas.openxmlformats.org/officeDocument/2006/relationships/tags" Target="../tags/tag32.xml"/><Relationship Id="rId16" Type="http://schemas.openxmlformats.org/officeDocument/2006/relationships/image" Target="../media/image50.png"/><Relationship Id="rId20" Type="http://schemas.microsoft.com/office/2007/relationships/hdphoto" Target="../media/hdphoto4.wdp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7.png"/><Relationship Id="rId5" Type="http://schemas.openxmlformats.org/officeDocument/2006/relationships/tags" Target="../tags/tag35.xml"/><Relationship Id="rId15" Type="http://schemas.openxmlformats.org/officeDocument/2006/relationships/image" Target="../media/image49.png"/><Relationship Id="rId23" Type="http://schemas.openxmlformats.org/officeDocument/2006/relationships/image" Target="../media/image5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39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Relationship Id="rId14" Type="http://schemas.microsoft.com/office/2007/relationships/hdphoto" Target="../media/hdphoto3.wdp"/><Relationship Id="rId2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60.png"/><Relationship Id="rId2" Type="http://schemas.openxmlformats.org/officeDocument/2006/relationships/tags" Target="../tags/tag40.xml"/><Relationship Id="rId16" Type="http://schemas.openxmlformats.org/officeDocument/2006/relationships/image" Target="../media/image59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43.xml"/><Relationship Id="rId15" Type="http://schemas.openxmlformats.org/officeDocument/2006/relationships/image" Target="../media/image58.png"/><Relationship Id="rId10" Type="http://schemas.openxmlformats.org/officeDocument/2006/relationships/tags" Target="../tags/tag48.xml"/><Relationship Id="rId19" Type="http://schemas.openxmlformats.org/officeDocument/2006/relationships/image" Target="../media/image6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5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64.png"/><Relationship Id="rId2" Type="http://schemas.openxmlformats.org/officeDocument/2006/relationships/tags" Target="../tags/tag50.xml"/><Relationship Id="rId16" Type="http://schemas.openxmlformats.org/officeDocument/2006/relationships/image" Target="../media/image68.png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3.png"/><Relationship Id="rId5" Type="http://schemas.openxmlformats.org/officeDocument/2006/relationships/tags" Target="../tags/tag53.xml"/><Relationship Id="rId15" Type="http://schemas.openxmlformats.org/officeDocument/2006/relationships/image" Target="../media/image67.png"/><Relationship Id="rId10" Type="http://schemas.openxmlformats.org/officeDocument/2006/relationships/image" Target="../media/image58.png"/><Relationship Id="rId4" Type="http://schemas.openxmlformats.org/officeDocument/2006/relationships/tags" Target="../tags/tag52.xml"/><Relationship Id="rId9" Type="http://schemas.openxmlformats.org/officeDocument/2006/relationships/image" Target="../media/image57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 txBox="1">
            <a:spLocks noGrp="1"/>
          </p:cNvSpPr>
          <p:nvPr>
            <p:ph type="ctrTitle"/>
          </p:nvPr>
        </p:nvSpPr>
        <p:spPr>
          <a:xfrm>
            <a:off x="457200" y="1485900"/>
            <a:ext cx="7997340" cy="125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 algn="l">
              <a:buNone/>
            </a:pPr>
            <a:r>
              <a:rPr lang="en" sz="3600" dirty="0" smtClean="0">
                <a:ea typeface="Roboto Medium" pitchFamily="2" charset="0"/>
                <a:cs typeface="Open Sans Condensed" pitchFamily="34" charset="0"/>
              </a:rPr>
              <a:t>A Fast Algorithm for </a:t>
            </a:r>
            <a:br>
              <a:rPr lang="en" sz="3600" dirty="0" smtClean="0">
                <a:ea typeface="Roboto Medium" pitchFamily="2" charset="0"/>
                <a:cs typeface="Open Sans Condensed" pitchFamily="34" charset="0"/>
              </a:rPr>
            </a:br>
            <a:r>
              <a:rPr lang="en" sz="3600" dirty="0" smtClean="0">
                <a:ea typeface="Roboto Medium" pitchFamily="2" charset="0"/>
                <a:cs typeface="Open Sans Condensed" pitchFamily="34" charset="0"/>
              </a:rPr>
              <a:t>Structured Low-Rank Matrix </a:t>
            </a:r>
            <a:r>
              <a:rPr lang="en" sz="3600" dirty="0" smtClean="0">
                <a:ea typeface="Roboto Medium" pitchFamily="2" charset="0"/>
                <a:cs typeface="Open Sans Condensed" pitchFamily="34" charset="0"/>
              </a:rPr>
              <a:t>Completion with </a:t>
            </a:r>
            <a:r>
              <a:rPr lang="en" sz="3600" dirty="0" smtClean="0">
                <a:ea typeface="Roboto Medium" pitchFamily="2" charset="0"/>
                <a:cs typeface="Open Sans Condensed" pitchFamily="34" charset="0"/>
              </a:rPr>
              <a:t>Applications to </a:t>
            </a:r>
            <a:r>
              <a:rPr lang="en" sz="3600" dirty="0" smtClean="0">
                <a:ea typeface="Roboto Medium" pitchFamily="2" charset="0"/>
                <a:cs typeface="Open Sans Condensed" pitchFamily="34" charset="0"/>
              </a:rPr>
              <a:t>Compressed Sensing MRI</a:t>
            </a:r>
            <a:endParaRPr lang="en" sz="3600" dirty="0">
              <a:ea typeface="Roboto Medium" pitchFamily="2" charset="0"/>
              <a:cs typeface="Open Sans Condensed" pitchFamily="34" charset="0"/>
            </a:endParaRPr>
          </a:p>
        </p:txBody>
      </p:sp>
      <p:sp>
        <p:nvSpPr>
          <p:cNvPr id="5" name="Shape 24"/>
          <p:cNvSpPr txBox="1">
            <a:spLocks noGrp="1"/>
          </p:cNvSpPr>
          <p:nvPr>
            <p:ph type="subTitle" idx="1"/>
          </p:nvPr>
        </p:nvSpPr>
        <p:spPr>
          <a:xfrm>
            <a:off x="457200" y="2584090"/>
            <a:ext cx="8225940" cy="22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Greg Ongie*, Mathews Jacob</a:t>
            </a:r>
            <a:endParaRPr lang="en" sz="2400" dirty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 algn="l" rtl="0">
              <a:buNone/>
            </a:pPr>
            <a:r>
              <a:rPr lang="en" sz="24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Computational Biomedical Imaging Group (CBIG)</a:t>
            </a:r>
          </a:p>
          <a:p>
            <a:pPr lvl="0" algn="l" rtl="0">
              <a:buNone/>
            </a:pPr>
            <a:r>
              <a:rPr lang="en" sz="2400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University of Iowa, Iowa City, Iowa.</a:t>
            </a:r>
          </a:p>
          <a:p>
            <a:pPr lvl="0" algn="l" rtl="0">
              <a:buNone/>
            </a:pPr>
            <a:endParaRPr lang="en" sz="2400" b="1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 algn="l" rtl="0">
              <a:buNone/>
            </a:pP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SIAM Conference on Imaging Science, 2016</a:t>
            </a:r>
          </a:p>
          <a:p>
            <a:pPr lvl="0" algn="l" rtl="0">
              <a:buNone/>
            </a:pP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>Albuquerque, NM</a:t>
            </a:r>
            <a: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  <a:t/>
            </a:r>
            <a:br>
              <a:rPr lang="en" sz="2400" b="1" dirty="0" smtClean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Open Sans Condensed" pitchFamily="34" charset="0"/>
              </a:rPr>
            </a:br>
            <a:endParaRPr lang="en" sz="2400" b="1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  <a:p>
            <a:pPr lvl="0" algn="l" rtl="0">
              <a:buNone/>
            </a:pPr>
            <a:endParaRPr lang="en" sz="2400" dirty="0" smtClean="0">
              <a:solidFill>
                <a:schemeClr val="tx1"/>
              </a:solidFill>
              <a:latin typeface="Roboto Light" pitchFamily="2" charset="0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303229"/>
            <a:ext cx="320067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0" y="2478000"/>
            <a:ext cx="9139425" cy="438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9" y="1602030"/>
            <a:ext cx="7540752" cy="752856"/>
          </a:xfrm>
          <a:prstGeom prst="rect">
            <a:avLst/>
          </a:prstGeom>
        </p:spPr>
      </p:pic>
      <p:pic>
        <p:nvPicPr>
          <p:cNvPr id="41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2"/>
          <a:stretch/>
        </p:blipFill>
        <p:spPr bwMode="auto">
          <a:xfrm>
            <a:off x="5282935" y="7782587"/>
            <a:ext cx="1354693" cy="13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/>
          <a:stretch/>
        </p:blipFill>
        <p:spPr bwMode="auto">
          <a:xfrm>
            <a:off x="7295036" y="7757076"/>
            <a:ext cx="1373125" cy="13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667250" y="8071337"/>
            <a:ext cx="53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or</a:t>
            </a:r>
            <a:endParaRPr lang="en-US" sz="2800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7" y="8170388"/>
            <a:ext cx="716280" cy="280416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365760" y="474781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P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ose recovery from missing k-space data as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structured low-rank matrix completion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86600" y="2514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43" y="3944257"/>
            <a:ext cx="298704" cy="2834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43600" y="2286000"/>
            <a:ext cx="1143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6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0" y="2478000"/>
            <a:ext cx="9139425" cy="438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2"/>
          <a:stretch/>
        </p:blipFill>
        <p:spPr bwMode="auto">
          <a:xfrm>
            <a:off x="5282935" y="7782587"/>
            <a:ext cx="1354693" cy="13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/>
          <a:stretch/>
        </p:blipFill>
        <p:spPr bwMode="auto">
          <a:xfrm>
            <a:off x="7295036" y="7757076"/>
            <a:ext cx="1373125" cy="13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667250" y="8071337"/>
            <a:ext cx="53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or</a:t>
            </a:r>
            <a:endParaRPr lang="en-US" sz="2800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7" y="8170388"/>
            <a:ext cx="716280" cy="280416"/>
          </a:xfrm>
          <a:prstGeom prst="rect">
            <a:avLst/>
          </a:prstGeom>
        </p:spPr>
      </p:pic>
      <p:grpSp>
        <p:nvGrpSpPr>
          <p:cNvPr id="235" name="Group 234"/>
          <p:cNvGrpSpPr/>
          <p:nvPr/>
        </p:nvGrpSpPr>
        <p:grpSpPr>
          <a:xfrm>
            <a:off x="2648256" y="2971800"/>
            <a:ext cx="3690047" cy="3602708"/>
            <a:chOff x="2648256" y="2576384"/>
            <a:chExt cx="3690047" cy="3602708"/>
          </a:xfrm>
        </p:grpSpPr>
        <p:sp>
          <p:nvSpPr>
            <p:cNvPr id="32" name="Rectangle 31"/>
            <p:cNvSpPr/>
            <p:nvPr/>
          </p:nvSpPr>
          <p:spPr>
            <a:xfrm>
              <a:off x="3614351" y="2823519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61487" y="307065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08622" y="331779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55757" y="356492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2892" y="381206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43348" y="405919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14351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61487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08622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5575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0289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50027" y="381206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61487" y="2576384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08622" y="2823519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55757" y="307065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02892" y="331779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50027" y="356492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08622" y="2576384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55757" y="2823519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02892" y="307065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50027" y="331779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5757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02892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50027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602892" y="2576384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50027" y="2823519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850027" y="2576384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614351" y="4553465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614351" y="4306330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61487" y="4553465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14351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6148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08622" y="455346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614351" y="381206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861487" y="405919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8622" y="430633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355757" y="455346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4351" y="356492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861487" y="381206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08622" y="405919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355757" y="430633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602892" y="455346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614351" y="331779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861487" y="356492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08622" y="381206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55757" y="405919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602892" y="430633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850027" y="455346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614351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6148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10862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355757" y="381206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02892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85002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617407" y="2576384"/>
              <a:ext cx="1467059" cy="2224216"/>
            </a:xfrm>
            <a:prstGeom prst="rect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2" name="Straight Arrow Connector 221"/>
            <p:cNvCxnSpPr/>
            <p:nvPr/>
          </p:nvCxnSpPr>
          <p:spPr>
            <a:xfrm flipV="1">
              <a:off x="4343400" y="4800600"/>
              <a:ext cx="0" cy="1143000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grpSp>
          <p:nvGrpSpPr>
            <p:cNvPr id="16" name="Group 15"/>
            <p:cNvGrpSpPr/>
            <p:nvPr/>
          </p:nvGrpSpPr>
          <p:grpSpPr>
            <a:xfrm rot="5400000">
              <a:off x="4277270" y="4729262"/>
              <a:ext cx="202390" cy="2631067"/>
              <a:chOff x="1143000" y="3005781"/>
              <a:chExt cx="247135" cy="3212757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143000" y="4488592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143000" y="424145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143000" y="3994322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143000" y="5971403"/>
                <a:ext cx="247135" cy="24713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143000" y="5724268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5477132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143000" y="5229997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143000" y="4982862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143000" y="473572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143000" y="3747186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143000" y="3500051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143000" y="3252916"/>
                <a:ext cx="247135" cy="24713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3005781"/>
                <a:ext cx="247135" cy="247135"/>
              </a:xfrm>
              <a:prstGeom prst="rect">
                <a:avLst/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43000" y="3005781"/>
                <a:ext cx="247135" cy="3212757"/>
              </a:xfrm>
              <a:prstGeom prst="rect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27" name="Picture 2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776" y="3060233"/>
              <a:ext cx="849527" cy="515895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/>
            <p:nvPr/>
          </p:nvCxnSpPr>
          <p:spPr>
            <a:xfrm flipV="1">
              <a:off x="5097162" y="3429000"/>
              <a:ext cx="389238" cy="157549"/>
            </a:xfrm>
            <a:prstGeom prst="line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546879" y="5051809"/>
              <a:ext cx="646300" cy="676052"/>
            </a:xfrm>
            <a:prstGeom prst="rect">
              <a:avLst/>
            </a:prstGeom>
          </p:spPr>
          <p:txBody>
            <a:bodyPr wrap="none" lIns="91425" tIns="91425" rIns="91425" bIns="91425" rtlCol="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</a:pPr>
              <a:r>
                <a:rPr lang="en-US" sz="2400" b="0" dirty="0" smtClean="0">
                  <a:solidFill>
                    <a:srgbClr val="0808D6"/>
                  </a:solidFill>
                  <a:latin typeface="+mj-lt"/>
                  <a:ea typeface="Roboto Light" pitchFamily="2" charset="0"/>
                  <a:cs typeface="Open Sans Condensed" pitchFamily="34" charset="0"/>
                </a:rPr>
                <a:t>Lift</a:t>
              </a:r>
            </a:p>
          </p:txBody>
        </p:sp>
        <p:pic>
          <p:nvPicPr>
            <p:cNvPr id="233" name="Picture 2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56" y="5840089"/>
              <a:ext cx="192270" cy="339003"/>
            </a:xfrm>
            <a:prstGeom prst="rect">
              <a:avLst/>
            </a:prstGeom>
          </p:spPr>
        </p:pic>
      </p:grpSp>
      <p:sp>
        <p:nvSpPr>
          <p:cNvPr id="236" name="TextBox 235"/>
          <p:cNvSpPr txBox="1"/>
          <p:nvPr/>
        </p:nvSpPr>
        <p:spPr>
          <a:xfrm>
            <a:off x="3712867" y="2366387"/>
            <a:ext cx="1298723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err="1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Toeplitz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28600" y="2514600"/>
            <a:ext cx="1906261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i="1" dirty="0" smtClean="0">
                <a:latin typeface="+mj-lt"/>
                <a:ea typeface="Roboto Light" pitchFamily="2" charset="0"/>
                <a:cs typeface="Open Sans Condensed" pitchFamily="34" charset="0"/>
              </a:rPr>
              <a:t>1-D Example:</a:t>
            </a:r>
            <a:endParaRPr lang="en-US" sz="2400" b="0" i="1" dirty="0" smtClean="0"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9200" y="48006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446206" y="5112098"/>
            <a:ext cx="1976793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Missing data</a:t>
            </a:r>
            <a:endParaRPr lang="en-US" sz="2400" b="0" dirty="0" smtClean="0">
              <a:solidFill>
                <a:schemeClr val="accent1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6" name="Straight Connector 5"/>
          <p:cNvCxnSpPr>
            <a:stCxn id="219" idx="1"/>
          </p:cNvCxnSpPr>
          <p:nvPr/>
        </p:nvCxnSpPr>
        <p:spPr>
          <a:xfrm flipV="1">
            <a:off x="5188024" y="5715000"/>
            <a:ext cx="298376" cy="62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9" y="1602030"/>
            <a:ext cx="7540752" cy="752856"/>
          </a:xfrm>
          <a:prstGeom prst="rect">
            <a:avLst/>
          </a:prstGeom>
        </p:spPr>
      </p:pic>
      <p:sp>
        <p:nvSpPr>
          <p:cNvPr id="94" name="Title 4"/>
          <p:cNvSpPr txBox="1">
            <a:spLocks/>
          </p:cNvSpPr>
          <p:nvPr/>
        </p:nvSpPr>
        <p:spPr>
          <a:xfrm>
            <a:off x="365760" y="474781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P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ose recovery from missing k-space data as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structured low-rank matrix completion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0" y="2478000"/>
            <a:ext cx="9139425" cy="438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2"/>
          <a:stretch/>
        </p:blipFill>
        <p:spPr bwMode="auto">
          <a:xfrm>
            <a:off x="5282935" y="7782587"/>
            <a:ext cx="1354693" cy="13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/>
          <a:stretch/>
        </p:blipFill>
        <p:spPr bwMode="auto">
          <a:xfrm>
            <a:off x="7295036" y="7757076"/>
            <a:ext cx="1373125" cy="13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667250" y="8071337"/>
            <a:ext cx="53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or</a:t>
            </a:r>
            <a:endParaRPr lang="en-US" sz="2800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7" y="8170388"/>
            <a:ext cx="716280" cy="280416"/>
          </a:xfrm>
          <a:prstGeom prst="rect">
            <a:avLst/>
          </a:prstGeom>
        </p:spPr>
      </p:pic>
      <p:grpSp>
        <p:nvGrpSpPr>
          <p:cNvPr id="235" name="Group 234"/>
          <p:cNvGrpSpPr/>
          <p:nvPr/>
        </p:nvGrpSpPr>
        <p:grpSpPr>
          <a:xfrm>
            <a:off x="2648256" y="2971800"/>
            <a:ext cx="3690047" cy="3602708"/>
            <a:chOff x="2648256" y="2576384"/>
            <a:chExt cx="3690047" cy="3602708"/>
          </a:xfrm>
        </p:grpSpPr>
        <p:sp>
          <p:nvSpPr>
            <p:cNvPr id="32" name="Rectangle 31"/>
            <p:cNvSpPr/>
            <p:nvPr/>
          </p:nvSpPr>
          <p:spPr>
            <a:xfrm>
              <a:off x="3614351" y="2823519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61487" y="307065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08622" y="331779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55757" y="356492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02892" y="381206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43348" y="405919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14351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61487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08622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5575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0289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50027" y="381206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61487" y="2576384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08622" y="2823519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55757" y="307065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02892" y="331779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50027" y="356492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08622" y="2576384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55757" y="2823519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02892" y="307065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50027" y="331779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5757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02892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50027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602892" y="2576384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50027" y="2823519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850027" y="2576384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614351" y="4553465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614351" y="4306330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61487" y="4553465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14351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6148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108622" y="455346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614351" y="381206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861487" y="405919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108622" y="430633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355757" y="455346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4351" y="356492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861487" y="381206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108622" y="405919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355757" y="430633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602892" y="455346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614351" y="331779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861487" y="356492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08622" y="381206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55757" y="405919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602892" y="430633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850027" y="455346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614351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6148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10862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355757" y="381206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02892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85002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617407" y="2576384"/>
              <a:ext cx="1467059" cy="2224216"/>
            </a:xfrm>
            <a:prstGeom prst="rect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5400000">
              <a:off x="4277270" y="4729262"/>
              <a:ext cx="202390" cy="2631067"/>
              <a:chOff x="1143000" y="3005781"/>
              <a:chExt cx="247135" cy="3212757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143000" y="4488592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143000" y="424145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143000" y="3994322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143000" y="5971403"/>
                <a:ext cx="247135" cy="24713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143000" y="5724268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5477132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143000" y="5229997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143000" y="4982862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143000" y="473572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143000" y="3747186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143000" y="3500051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143000" y="3252916"/>
                <a:ext cx="247135" cy="24713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3005781"/>
                <a:ext cx="247135" cy="247135"/>
              </a:xfrm>
              <a:prstGeom prst="rect">
                <a:avLst/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43000" y="3005781"/>
                <a:ext cx="247135" cy="3212757"/>
              </a:xfrm>
              <a:prstGeom prst="rect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27" name="Picture 2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776" y="3060233"/>
              <a:ext cx="849527" cy="515895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/>
            <p:nvPr/>
          </p:nvCxnSpPr>
          <p:spPr>
            <a:xfrm flipV="1">
              <a:off x="5097162" y="3429000"/>
              <a:ext cx="389238" cy="157549"/>
            </a:xfrm>
            <a:prstGeom prst="line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</p:cxnSp>
        <p:pic>
          <p:nvPicPr>
            <p:cNvPr id="233" name="Picture 2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56" y="5840089"/>
              <a:ext cx="192270" cy="339003"/>
            </a:xfrm>
            <a:prstGeom prst="rect">
              <a:avLst/>
            </a:prstGeom>
          </p:spPr>
        </p:pic>
      </p:grpSp>
      <p:sp>
        <p:nvSpPr>
          <p:cNvPr id="236" name="TextBox 235"/>
          <p:cNvSpPr txBox="1"/>
          <p:nvPr/>
        </p:nvSpPr>
        <p:spPr>
          <a:xfrm>
            <a:off x="3712867" y="2366387"/>
            <a:ext cx="1298723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err="1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Toeplitz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28600" y="2514600"/>
            <a:ext cx="1906261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i="1" dirty="0" smtClean="0">
                <a:latin typeface="+mj-lt"/>
                <a:ea typeface="Roboto Light" pitchFamily="2" charset="0"/>
                <a:cs typeface="Open Sans Condensed" pitchFamily="34" charset="0"/>
              </a:rPr>
              <a:t>1-D Example:</a:t>
            </a:r>
            <a:endParaRPr lang="en-US" sz="2400" b="0" i="1" dirty="0" smtClean="0"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614351" y="3218935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61487" y="346607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08622" y="3713206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55757" y="396034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602892" y="4207476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43348" y="445461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614351" y="2971800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61487" y="3218935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108622" y="3466071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355757" y="3713206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02892" y="3960341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850027" y="4207476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861487" y="2971800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08622" y="3218935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355757" y="3466071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602892" y="3713206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50027" y="3960341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08622" y="2971800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55757" y="3218935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02892" y="3466071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50027" y="3713206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355757" y="2971800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602892" y="3218935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850027" y="3466071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602892" y="2971800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850027" y="3218935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850027" y="2971800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614351" y="4948881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614351" y="4701746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861487" y="4948881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614351" y="4454611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861487" y="4701746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08622" y="4948881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614351" y="4207476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861487" y="4454611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08622" y="4701746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355757" y="4948881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614351" y="396034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861487" y="4207476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108622" y="445461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355757" y="4701746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02892" y="494888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614351" y="371320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861487" y="396034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108622" y="420747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355757" y="445461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02892" y="470174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850027" y="494888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614351" y="346607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861487" y="371320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108622" y="396034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355757" y="420747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602892" y="445461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850027" y="470174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617407" y="2971800"/>
            <a:ext cx="1467059" cy="2224216"/>
          </a:xfrm>
          <a:prstGeom prst="rect">
            <a:avLst/>
          </a:prstGeom>
          <a:noFill/>
          <a:ln w="38100" cap="flat" cmpd="sng" algn="ctr">
            <a:solidFill>
              <a:srgbClr val="002E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5097162" y="3824416"/>
            <a:ext cx="389238" cy="157549"/>
          </a:xfrm>
          <a:prstGeom prst="line">
            <a:avLst/>
          </a:prstGeom>
          <a:noFill/>
          <a:ln w="38100" cap="flat" cmpd="sng" algn="ctr">
            <a:solidFill>
              <a:srgbClr val="002EF0"/>
            </a:solidFill>
            <a:prstDash val="solid"/>
          </a:ln>
          <a:effectLst/>
        </p:spPr>
      </p:cxnSp>
      <p:pic>
        <p:nvPicPr>
          <p:cNvPr id="152" name="Picture 1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9" y="1602030"/>
            <a:ext cx="7540752" cy="752856"/>
          </a:xfrm>
          <a:prstGeom prst="rect">
            <a:avLst/>
          </a:prstGeom>
        </p:spPr>
      </p:pic>
      <p:sp>
        <p:nvSpPr>
          <p:cNvPr id="153" name="Title 4"/>
          <p:cNvSpPr txBox="1">
            <a:spLocks/>
          </p:cNvSpPr>
          <p:nvPr/>
        </p:nvSpPr>
        <p:spPr>
          <a:xfrm>
            <a:off x="365760" y="474781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P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ose recovery from missing k-space data as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structured low-rank matrix completion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85800" y="3429000"/>
            <a:ext cx="2836002" cy="1292631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Complete matrix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By minimizing rank</a:t>
            </a:r>
          </a:p>
        </p:txBody>
      </p:sp>
    </p:spTree>
    <p:extLst>
      <p:ext uri="{BB962C8B-B14F-4D97-AF65-F5344CB8AC3E}">
        <p14:creationId xmlns:p14="http://schemas.microsoft.com/office/powerpoint/2010/main" val="27018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/>
          <p:cNvSpPr/>
          <p:nvPr/>
        </p:nvSpPr>
        <p:spPr>
          <a:xfrm>
            <a:off x="0" y="2478000"/>
            <a:ext cx="9139425" cy="4380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2"/>
          <a:stretch/>
        </p:blipFill>
        <p:spPr bwMode="auto">
          <a:xfrm>
            <a:off x="5282935" y="7782587"/>
            <a:ext cx="1354693" cy="13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Greg\Dropbox\Presentations\ISBI2015new\cs_vs_s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3"/>
          <a:stretch/>
        </p:blipFill>
        <p:spPr bwMode="auto">
          <a:xfrm>
            <a:off x="7295036" y="7757076"/>
            <a:ext cx="1373125" cy="13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667250" y="8071337"/>
            <a:ext cx="53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or</a:t>
            </a:r>
            <a:endParaRPr lang="en-US" sz="2800" u="sng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67" y="8170388"/>
            <a:ext cx="716280" cy="28041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14351" y="3218935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1487" y="346607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08622" y="3713206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5757" y="396034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02892" y="4207476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43348" y="4454611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14351" y="2971800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61487" y="3218935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08622" y="3466071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55757" y="3713206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602892" y="3960341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50027" y="4207476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61487" y="2971800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08622" y="3218935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55757" y="3466071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2892" y="3713206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50027" y="3960341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08622" y="2971800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355757" y="3218935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602892" y="3466071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50027" y="3713206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55757" y="2971800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602892" y="3218935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850027" y="3466071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02892" y="2971800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850027" y="3218935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50027" y="2971800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614351" y="4948881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614351" y="4701746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861487" y="4948881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14351" y="4454611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861487" y="4701746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108622" y="4948881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614351" y="4207476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861487" y="4454611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108622" y="4701746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355757" y="4948881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614351" y="396034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861487" y="4207476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08622" y="445461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355757" y="4701746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602892" y="4948881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614351" y="371320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861487" y="396034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08622" y="420747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355757" y="445461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602892" y="4701746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850027" y="4948881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614351" y="346607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861487" y="371320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108622" y="396034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355757" y="420747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602892" y="4454611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850027" y="4701746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617407" y="2971800"/>
            <a:ext cx="1467059" cy="2224216"/>
          </a:xfrm>
          <a:prstGeom prst="rect">
            <a:avLst/>
          </a:prstGeom>
          <a:noFill/>
          <a:ln w="38100" cap="flat" cmpd="sng" algn="ctr">
            <a:solidFill>
              <a:srgbClr val="002E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4343400" y="5196016"/>
            <a:ext cx="0" cy="114300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6" name="Group 15"/>
          <p:cNvGrpSpPr/>
          <p:nvPr/>
        </p:nvGrpSpPr>
        <p:grpSpPr>
          <a:xfrm rot="5400000">
            <a:off x="4277270" y="5124678"/>
            <a:ext cx="202390" cy="2631067"/>
            <a:chOff x="1143000" y="3005781"/>
            <a:chExt cx="247135" cy="3212757"/>
          </a:xfrm>
        </p:grpSpPr>
        <p:sp>
          <p:nvSpPr>
            <p:cNvPr id="209" name="Rectangle 208"/>
            <p:cNvSpPr/>
            <p:nvPr/>
          </p:nvSpPr>
          <p:spPr>
            <a:xfrm>
              <a:off x="1143000" y="4488592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143000" y="4241457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143000" y="3994322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143000" y="5971403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143000" y="5724268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143000" y="5477132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143000" y="5229997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143000" y="4982862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143000" y="4735727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143000" y="374718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143000" y="350005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143000" y="3252916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143000" y="30057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143000" y="3005781"/>
              <a:ext cx="247135" cy="3212757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7" name="Picture 2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3455649"/>
            <a:ext cx="849527" cy="515895"/>
          </a:xfrm>
          <a:prstGeom prst="rect">
            <a:avLst/>
          </a:prstGeom>
        </p:spPr>
      </p:pic>
      <p:cxnSp>
        <p:nvCxnSpPr>
          <p:cNvPr id="232" name="Straight Connector 231"/>
          <p:cNvCxnSpPr/>
          <p:nvPr/>
        </p:nvCxnSpPr>
        <p:spPr>
          <a:xfrm flipV="1">
            <a:off x="5097162" y="3824416"/>
            <a:ext cx="389238" cy="157549"/>
          </a:xfrm>
          <a:prstGeom prst="line">
            <a:avLst/>
          </a:prstGeom>
          <a:noFill/>
          <a:ln w="38100" cap="flat" cmpd="sng" algn="ctr">
            <a:solidFill>
              <a:srgbClr val="002EF0"/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46879" y="5447225"/>
            <a:ext cx="1176895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Project</a:t>
            </a:r>
          </a:p>
        </p:txBody>
      </p:sp>
      <p:pic>
        <p:nvPicPr>
          <p:cNvPr id="233" name="Picture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56" y="6235505"/>
            <a:ext cx="192270" cy="339003"/>
          </a:xfrm>
          <a:prstGeom prst="rect">
            <a:avLst/>
          </a:prstGeom>
        </p:spPr>
      </p:pic>
      <p:sp>
        <p:nvSpPr>
          <p:cNvPr id="236" name="TextBox 235"/>
          <p:cNvSpPr txBox="1"/>
          <p:nvPr/>
        </p:nvSpPr>
        <p:spPr>
          <a:xfrm>
            <a:off x="3712867" y="2366387"/>
            <a:ext cx="1298723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err="1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Toeplitz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28600" y="2514600"/>
            <a:ext cx="1906261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i="1" dirty="0" smtClean="0">
                <a:latin typeface="+mj-lt"/>
                <a:ea typeface="Roboto Light" pitchFamily="2" charset="0"/>
                <a:cs typeface="Open Sans Condensed" pitchFamily="34" charset="0"/>
              </a:rPr>
              <a:t>1-D Example:</a:t>
            </a:r>
            <a:endParaRPr lang="en-US" sz="2400" b="0" i="1" dirty="0" smtClean="0"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9" y="1602030"/>
            <a:ext cx="7540752" cy="752856"/>
          </a:xfrm>
          <a:prstGeom prst="rect">
            <a:avLst/>
          </a:prstGeom>
        </p:spPr>
      </p:pic>
      <p:sp>
        <p:nvSpPr>
          <p:cNvPr id="87" name="Title 4"/>
          <p:cNvSpPr txBox="1">
            <a:spLocks/>
          </p:cNvSpPr>
          <p:nvPr/>
        </p:nvSpPr>
        <p:spPr>
          <a:xfrm>
            <a:off x="365760" y="474781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P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ose recovery from missing k-space data as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structured low-rank matrix completion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800" y="3429000"/>
            <a:ext cx="2836002" cy="1292631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Complete matrix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By minimizing rank</a:t>
            </a:r>
          </a:p>
        </p:txBody>
      </p:sp>
    </p:spTree>
    <p:extLst>
      <p:ext uri="{BB962C8B-B14F-4D97-AF65-F5344CB8AC3E}">
        <p14:creationId xmlns:p14="http://schemas.microsoft.com/office/powerpoint/2010/main" val="24609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310" y="457200"/>
            <a:ext cx="10058400" cy="5906278"/>
            <a:chOff x="13716000" y="4152122"/>
            <a:chExt cx="10058400" cy="590627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25" t="9773" r="8406" b="15192"/>
            <a:stretch/>
          </p:blipFill>
          <p:spPr bwMode="auto">
            <a:xfrm>
              <a:off x="13716000" y="4572000"/>
              <a:ext cx="8898111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810593" y="4152122"/>
              <a:ext cx="99638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        Fully sampled                  TV (SNR=17.8dB)        </a:t>
              </a:r>
              <a:r>
                <a:rPr lang="en-US" sz="2000" dirty="0" smtClean="0">
                  <a:solidFill>
                    <a:srgbClr val="0808D6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Proposed (SNR=19.0dB)</a:t>
              </a:r>
            </a:p>
            <a:p>
              <a:endParaRPr lang="en-US" sz="2000" dirty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65290" y="9181322"/>
              <a:ext cx="89863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50% k-space samples</a:t>
              </a:r>
            </a:p>
            <a:p>
              <a:r>
                <a:rPr lang="en-US" sz="2000" dirty="0" smtClean="0">
                  <a:solidFill>
                    <a:schemeClr val="bg2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  (random uniform)                                            error                                     </a:t>
              </a:r>
              <a:r>
                <a:rPr lang="en-US" sz="2000" dirty="0" err="1" smtClean="0">
                  <a:solidFill>
                    <a:schemeClr val="bg2"/>
                  </a:solidFill>
                  <a:latin typeface="Roboto Medium" pitchFamily="2" charset="0"/>
                  <a:ea typeface="Roboto Medium" pitchFamily="2" charset="0"/>
                  <a:cs typeface="Arial" pitchFamily="34" charset="0"/>
                </a:rPr>
                <a:t>error</a:t>
              </a:r>
              <a:endParaRPr lang="en-US" sz="2000" dirty="0">
                <a:solidFill>
                  <a:schemeClr val="bg2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6400800"/>
            <a:ext cx="9963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(Retrospective </a:t>
            </a:r>
            <a:r>
              <a:rPr lang="en-US" sz="2000" dirty="0" err="1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undersampled</a:t>
            </a:r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4-coil data compressed to single virtual coil)</a:t>
            </a:r>
            <a:endParaRPr lang="en-US" sz="2000" dirty="0">
              <a:solidFill>
                <a:schemeClr val="accent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6576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Emerging Trend:</a:t>
            </a:r>
            <a:r>
              <a:rPr kumimoji="0" lang="e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/>
            </a:r>
            <a:br>
              <a:rPr kumimoji="0" lang="e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kumimoji="0" lang="e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Fourier domain low-rank priors for MRI reconstruction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383A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143000"/>
            <a:ext cx="8469170" cy="4985980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Exploit linear relationships in Fourier domain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to predict missing k-space samples.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Patch-based, low-rank penalty imposed in </a:t>
            </a:r>
            <a:r>
              <a:rPr lang="en-US" sz="2400" i="1" dirty="0" smtClean="0"/>
              <a:t>k-space.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Closely tied to off-the-grid image models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14800"/>
            <a:ext cx="2000593" cy="1988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15" y="4114800"/>
            <a:ext cx="1988962" cy="19889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43434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45720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6057811"/>
            <a:ext cx="2514600" cy="800189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ndersampled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k-space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5029200"/>
            <a:ext cx="457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1800" y="5257800"/>
            <a:ext cx="6858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6057811"/>
            <a:ext cx="2514600" cy="800189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recovered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k-space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7600" y="4114800"/>
            <a:ext cx="2057400" cy="197031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2200" y="43434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6600" y="5029200"/>
            <a:ext cx="457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15000" y="45720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15000" y="5257800"/>
            <a:ext cx="13716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0" y="4299258"/>
            <a:ext cx="2514600" cy="1415742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Structured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Low-rank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Matrix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404653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863062"/>
            <a:ext cx="8469170" cy="2622256"/>
          </a:xfrm>
        </p:spPr>
        <p:txBody>
          <a:bodyPr wrap="square" tIns="91440" bIns="9144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9144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808D6"/>
                </a:solidFill>
              </a:rPr>
              <a:t>SAKE </a:t>
            </a:r>
            <a:r>
              <a:rPr lang="en-US" sz="2000" dirty="0" smtClean="0"/>
              <a:t>[Shin et al., MRM 2014]</a:t>
            </a:r>
          </a:p>
          <a:p>
            <a:pPr lvl="1"/>
            <a:r>
              <a:rPr lang="en-US" sz="2000" dirty="0" smtClean="0"/>
              <a:t>Image model: Smooth coil sensitivity maps (parallel imaging)</a:t>
            </a:r>
          </a:p>
          <a:p>
            <a:r>
              <a:rPr lang="en-US" sz="2400" dirty="0" smtClean="0">
                <a:solidFill>
                  <a:srgbClr val="0808D6"/>
                </a:solidFill>
              </a:rPr>
              <a:t>LORAKS</a:t>
            </a:r>
            <a:r>
              <a:rPr lang="en-US" sz="2400" dirty="0" smtClean="0"/>
              <a:t> </a:t>
            </a:r>
            <a:r>
              <a:rPr lang="en-US" sz="2000" dirty="0" smtClean="0"/>
              <a:t>[</a:t>
            </a:r>
            <a:r>
              <a:rPr lang="en-US" sz="2000" dirty="0" err="1" smtClean="0"/>
              <a:t>Haldar</a:t>
            </a:r>
            <a:r>
              <a:rPr lang="en-US" sz="2000" dirty="0" smtClean="0"/>
              <a:t>, TMI 2014]</a:t>
            </a:r>
          </a:p>
          <a:p>
            <a:pPr lvl="1"/>
            <a:r>
              <a:rPr lang="en-US" sz="2000" dirty="0" smtClean="0"/>
              <a:t>Image model: Support limited &amp; smooth phase</a:t>
            </a:r>
          </a:p>
          <a:p>
            <a:r>
              <a:rPr lang="en-US" sz="2400" dirty="0" smtClean="0">
                <a:solidFill>
                  <a:srgbClr val="0808D6"/>
                </a:solidFill>
              </a:rPr>
              <a:t>ALOHA</a:t>
            </a:r>
            <a:r>
              <a:rPr lang="en-US" sz="2400" dirty="0" smtClean="0"/>
              <a:t> </a:t>
            </a:r>
            <a:r>
              <a:rPr lang="en-US" sz="2000" dirty="0" smtClean="0"/>
              <a:t>[Jin et al., ISBI 2015]</a:t>
            </a:r>
          </a:p>
          <a:p>
            <a:pPr lvl="1"/>
            <a:r>
              <a:rPr lang="en-US" sz="2000" dirty="0" smtClean="0"/>
              <a:t>Image model: Transform sparse/Finite-rate-of-innovation</a:t>
            </a:r>
          </a:p>
          <a:p>
            <a:r>
              <a:rPr lang="en-US" sz="2400" dirty="0" smtClean="0">
                <a:solidFill>
                  <a:srgbClr val="0808D6"/>
                </a:solidFill>
              </a:rPr>
              <a:t>Off-the-grid models </a:t>
            </a:r>
            <a:r>
              <a:rPr lang="en-US" sz="1800" dirty="0" smtClean="0"/>
              <a:t>[O. &amp; Jacob, ISBI 2015], </a:t>
            </a:r>
            <a:r>
              <a:rPr lang="en-US" sz="1800" dirty="0"/>
              <a:t>[O. &amp; Jacob, </a:t>
            </a:r>
            <a:r>
              <a:rPr lang="en-US" sz="1800" dirty="0" err="1" smtClean="0"/>
              <a:t>SampTA</a:t>
            </a:r>
            <a:r>
              <a:rPr lang="en-US" sz="1800" dirty="0" smtClean="0"/>
              <a:t> </a:t>
            </a:r>
            <a:r>
              <a:rPr lang="en-US" sz="1800" dirty="0"/>
              <a:t>2015</a:t>
            </a:r>
            <a:r>
              <a:rPr lang="en-US" sz="1800" dirty="0" smtClean="0"/>
              <a:t>] 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14800"/>
            <a:ext cx="2000593" cy="19889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15" y="4114800"/>
            <a:ext cx="1988962" cy="198896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00200" y="43434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057400" y="4572000"/>
            <a:ext cx="16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000" y="6057811"/>
            <a:ext cx="2514600" cy="800189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 err="1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u</a:t>
            </a:r>
            <a:r>
              <a:rPr lang="en-US" sz="2000" dirty="0" err="1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ndersampled</a:t>
            </a:r>
            <a: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k-space</a:t>
            </a:r>
            <a:endParaRPr lang="en-US" sz="20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14600" y="5029200"/>
            <a:ext cx="457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71800" y="5257800"/>
            <a:ext cx="6858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15000" y="6057811"/>
            <a:ext cx="2514600" cy="800189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recovered</a:t>
            </a:r>
            <a:b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k-space</a:t>
            </a:r>
            <a:endParaRPr lang="en-US" sz="20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4114800"/>
            <a:ext cx="2057400" cy="197031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72200" y="43434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86600" y="5029200"/>
            <a:ext cx="457200" cy="457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15000" y="45720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15000" y="5257800"/>
            <a:ext cx="13716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29000" y="4299258"/>
            <a:ext cx="2514600" cy="1415742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Structured</a:t>
            </a:r>
            <a:br>
              <a:rPr lang="en-US" sz="2000" dirty="0" smtClean="0">
                <a:solidFill>
                  <a:schemeClr val="bg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Low-rank</a:t>
            </a:r>
          </a:p>
          <a:p>
            <a:pPr algn="ctr">
              <a:buClr>
                <a:schemeClr val="tx1"/>
              </a:buClr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Matrix</a:t>
            </a:r>
          </a:p>
          <a:p>
            <a:pPr algn="ctr">
              <a:buClr>
                <a:schemeClr val="tx1"/>
              </a:buClr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Recovery</a:t>
            </a: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36576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2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Emerging Trend:</a:t>
            </a:r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/>
            </a:r>
            <a:b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Fourier domain low-rank priors for MRI reconstruction</a:t>
            </a:r>
            <a:endParaRPr lang="en-US" sz="32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576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Main challenge: Computational complexity</a:t>
            </a:r>
            <a:endParaRPr lang="en-US" sz="28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6858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2286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2743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2004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4114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4572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5029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0" y="82296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29400" y="84582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29400" y="89154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4572000" y="2286000"/>
            <a:ext cx="685800" cy="685800"/>
          </a:xfrm>
          <a:prstGeom prst="cub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286000" y="2286000"/>
            <a:ext cx="762000" cy="1143000"/>
            <a:chOff x="3614351" y="2971800"/>
            <a:chExt cx="1482811" cy="2224216"/>
          </a:xfrm>
        </p:grpSpPr>
        <p:sp>
          <p:nvSpPr>
            <p:cNvPr id="32" name="Rectangle 31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46" name="Picture 20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73" y="1739023"/>
            <a:ext cx="620927" cy="377072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2286000" y="3429000"/>
            <a:ext cx="762000" cy="1143000"/>
            <a:chOff x="3614351" y="2971800"/>
            <a:chExt cx="1482811" cy="2224216"/>
          </a:xfrm>
        </p:grpSpPr>
        <p:sp>
          <p:nvSpPr>
            <p:cNvPr id="148" name="Rectangle 14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286000" y="4572000"/>
            <a:ext cx="762000" cy="1143000"/>
            <a:chOff x="3614351" y="2971800"/>
            <a:chExt cx="1482811" cy="2224216"/>
          </a:xfrm>
        </p:grpSpPr>
        <p:sp>
          <p:nvSpPr>
            <p:cNvPr id="203" name="Rectangle 20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096000" y="2286000"/>
            <a:ext cx="762000" cy="1143000"/>
            <a:chOff x="3614351" y="2971800"/>
            <a:chExt cx="1482811" cy="2224216"/>
          </a:xfrm>
        </p:grpSpPr>
        <p:sp>
          <p:nvSpPr>
            <p:cNvPr id="258" name="Rectangle 25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6096000" y="3429000"/>
            <a:ext cx="762000" cy="1143000"/>
            <a:chOff x="3614351" y="2971800"/>
            <a:chExt cx="1482811" cy="2224216"/>
          </a:xfrm>
        </p:grpSpPr>
        <p:sp>
          <p:nvSpPr>
            <p:cNvPr id="368" name="Rectangle 36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6096000" y="4572000"/>
            <a:ext cx="762000" cy="1143000"/>
            <a:chOff x="3614351" y="2971800"/>
            <a:chExt cx="1482811" cy="2224216"/>
          </a:xfrm>
        </p:grpSpPr>
        <p:sp>
          <p:nvSpPr>
            <p:cNvPr id="478" name="Rectangle 47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2" name="Group 531"/>
          <p:cNvGrpSpPr/>
          <p:nvPr/>
        </p:nvGrpSpPr>
        <p:grpSpPr>
          <a:xfrm>
            <a:off x="6096000" y="5715000"/>
            <a:ext cx="762000" cy="1143000"/>
            <a:chOff x="3614351" y="2971800"/>
            <a:chExt cx="1482811" cy="2224216"/>
          </a:xfrm>
        </p:grpSpPr>
        <p:sp>
          <p:nvSpPr>
            <p:cNvPr id="533" name="Rectangle 53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6858000" y="2286000"/>
            <a:ext cx="762000" cy="1143000"/>
            <a:chOff x="3614351" y="2971800"/>
            <a:chExt cx="1482811" cy="2224216"/>
          </a:xfrm>
        </p:grpSpPr>
        <p:sp>
          <p:nvSpPr>
            <p:cNvPr id="698" name="Rectangle 69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2" name="Group 751"/>
          <p:cNvGrpSpPr/>
          <p:nvPr/>
        </p:nvGrpSpPr>
        <p:grpSpPr>
          <a:xfrm>
            <a:off x="6858000" y="3429000"/>
            <a:ext cx="762000" cy="1143000"/>
            <a:chOff x="3614351" y="2971800"/>
            <a:chExt cx="1482811" cy="2224216"/>
          </a:xfrm>
        </p:grpSpPr>
        <p:sp>
          <p:nvSpPr>
            <p:cNvPr id="753" name="Rectangle 75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6858000" y="4572000"/>
            <a:ext cx="762000" cy="1143000"/>
            <a:chOff x="3614351" y="2971800"/>
            <a:chExt cx="1482811" cy="2224216"/>
          </a:xfrm>
        </p:grpSpPr>
        <p:sp>
          <p:nvSpPr>
            <p:cNvPr id="808" name="Rectangle 80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6858000" y="5715000"/>
            <a:ext cx="762000" cy="1143000"/>
            <a:chOff x="3614351" y="2971800"/>
            <a:chExt cx="1482811" cy="2224216"/>
          </a:xfrm>
        </p:grpSpPr>
        <p:sp>
          <p:nvSpPr>
            <p:cNvPr id="863" name="Rectangle 86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3" name="Rectangle 91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7" name="Group 916"/>
          <p:cNvGrpSpPr/>
          <p:nvPr/>
        </p:nvGrpSpPr>
        <p:grpSpPr>
          <a:xfrm>
            <a:off x="7620000" y="2286000"/>
            <a:ext cx="762000" cy="1143000"/>
            <a:chOff x="3614351" y="2971800"/>
            <a:chExt cx="1482811" cy="2224216"/>
          </a:xfrm>
        </p:grpSpPr>
        <p:sp>
          <p:nvSpPr>
            <p:cNvPr id="918" name="Rectangle 91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2" name="Group 971"/>
          <p:cNvGrpSpPr/>
          <p:nvPr/>
        </p:nvGrpSpPr>
        <p:grpSpPr>
          <a:xfrm>
            <a:off x="7620000" y="3429000"/>
            <a:ext cx="762000" cy="1143000"/>
            <a:chOff x="3614351" y="2971800"/>
            <a:chExt cx="1482811" cy="2224216"/>
          </a:xfrm>
        </p:grpSpPr>
        <p:sp>
          <p:nvSpPr>
            <p:cNvPr id="973" name="Rectangle 97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3" name="Rectangle 99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4" name="Rectangle 99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5" name="Rectangle 99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6" name="Rectangle 99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7" name="Rectangle 99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8" name="Rectangle 99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0" name="Rectangle 99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1" name="Rectangle 100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2" name="Rectangle 100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3" name="Rectangle 100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4" name="Rectangle 100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5" name="Rectangle 100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7620000" y="4572000"/>
            <a:ext cx="762000" cy="1143000"/>
            <a:chOff x="3614351" y="2971800"/>
            <a:chExt cx="1482811" cy="2224216"/>
          </a:xfrm>
        </p:grpSpPr>
        <p:sp>
          <p:nvSpPr>
            <p:cNvPr id="1028" name="Rectangle 102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2" name="Group 1081"/>
          <p:cNvGrpSpPr/>
          <p:nvPr/>
        </p:nvGrpSpPr>
        <p:grpSpPr>
          <a:xfrm>
            <a:off x="7620000" y="5715000"/>
            <a:ext cx="762000" cy="1143000"/>
            <a:chOff x="3614351" y="2971800"/>
            <a:chExt cx="1482811" cy="2224216"/>
          </a:xfrm>
        </p:grpSpPr>
        <p:sp>
          <p:nvSpPr>
            <p:cNvPr id="1083" name="Rectangle 108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6" name="Rectangle 108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7" name="Rectangle 108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8" name="Rectangle 108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9" name="Rectangle 108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1" name="Rectangle 109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3" name="Rectangle 109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4" name="Rectangle 109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5" name="Rectangle 109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6" name="Rectangle 109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9" name="Rectangle 109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0" name="Rectangle 109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2" name="Rectangle 110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3" name="Rectangle 110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5" name="Rectangle 110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6" name="Rectangle 110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7" name="Rectangle 110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8" name="Rectangle 110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9" name="Rectangle 110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0" name="Rectangle 110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2" name="Rectangle 111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3" name="Rectangle 111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5" name="Rectangle 111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6" name="Rectangle 111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7" name="Rectangle 111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9" name="Rectangle 111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0" name="Rectangle 111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1" name="Rectangle 112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2" name="Rectangle 112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3" name="Rectangle 112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7" name="Rectangle 112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8" name="Rectangle 112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9" name="Rectangle 112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0" name="Rectangle 112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6" name="Rectangle 113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40" name="Straight Arrow Connector 1139"/>
          <p:cNvCxnSpPr/>
          <p:nvPr/>
        </p:nvCxnSpPr>
        <p:spPr>
          <a:xfrm>
            <a:off x="1600200" y="25146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Straight Arrow Connector 1140"/>
          <p:cNvCxnSpPr/>
          <p:nvPr/>
        </p:nvCxnSpPr>
        <p:spPr>
          <a:xfrm>
            <a:off x="5257800" y="25146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2" name="Group 1141"/>
          <p:cNvGrpSpPr/>
          <p:nvPr/>
        </p:nvGrpSpPr>
        <p:grpSpPr>
          <a:xfrm>
            <a:off x="6096000" y="6858000"/>
            <a:ext cx="762000" cy="1143000"/>
            <a:chOff x="3614351" y="2971800"/>
            <a:chExt cx="1482811" cy="2224216"/>
          </a:xfrm>
        </p:grpSpPr>
        <p:sp>
          <p:nvSpPr>
            <p:cNvPr id="1143" name="Rectangle 114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5" name="Rectangle 114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7" name="Rectangle 114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8" name="Rectangle 114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0" name="Rectangle 114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1" name="Rectangle 115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2" name="Rectangle 115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4" name="Rectangle 115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5" name="Rectangle 115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6" name="Rectangle 115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7" name="Rectangle 115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8" name="Rectangle 115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9" name="Rectangle 115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1" name="Rectangle 116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2" name="Rectangle 116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3" name="Rectangle 116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4" name="Rectangle 116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5" name="Rectangle 116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6" name="Rectangle 116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8" name="Rectangle 116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9" name="Rectangle 116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0" name="Rectangle 116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1" name="Rectangle 117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2" name="Rectangle 117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3" name="Rectangle 117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5" name="Rectangle 117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6" name="Rectangle 117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7" name="Rectangle 117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8" name="Rectangle 117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9" name="Rectangle 117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0" name="Rectangle 117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1" name="Rectangle 118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3" name="Rectangle 118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4" name="Rectangle 118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5" name="Rectangle 118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6" name="Rectangle 118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7" name="Rectangle 118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8" name="Rectangle 118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9" name="Rectangle 118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0" name="Rectangle 118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1" name="Rectangle 119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2" name="Rectangle 119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3" name="Rectangle 119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4" name="Rectangle 119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5" name="Rectangle 119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6" name="Rectangle 119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7" name="Group 1196"/>
          <p:cNvGrpSpPr/>
          <p:nvPr/>
        </p:nvGrpSpPr>
        <p:grpSpPr>
          <a:xfrm>
            <a:off x="6858000" y="6858000"/>
            <a:ext cx="762000" cy="1143000"/>
            <a:chOff x="3614351" y="2971800"/>
            <a:chExt cx="1482811" cy="2224216"/>
          </a:xfrm>
        </p:grpSpPr>
        <p:sp>
          <p:nvSpPr>
            <p:cNvPr id="1198" name="Rectangle 119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9" name="Rectangle 119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0" name="Rectangle 119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1" name="Rectangle 120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2" name="Rectangle 120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3" name="Rectangle 120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4" name="Rectangle 120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5" name="Rectangle 120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7" name="Rectangle 120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8" name="Rectangle 120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9" name="Rectangle 120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0" name="Rectangle 120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1" name="Rectangle 121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2" name="Rectangle 121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3" name="Rectangle 121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4" name="Rectangle 121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5" name="Rectangle 121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7" name="Rectangle 121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8" name="Rectangle 121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9" name="Rectangle 121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0" name="Rectangle 121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1" name="Rectangle 122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2" name="Rectangle 122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3" name="Rectangle 122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4" name="Rectangle 122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5" name="Rectangle 122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6" name="Rectangle 122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7" name="Rectangle 122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8" name="Rectangle 122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9" name="Rectangle 122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0" name="Rectangle 122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1" name="Rectangle 123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2" name="Rectangle 123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3" name="Rectangle 123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4" name="Rectangle 123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5" name="Rectangle 123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6" name="Rectangle 123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7" name="Rectangle 123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8" name="Rectangle 123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" name="Rectangle 123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0" name="Rectangle 123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1" name="Rectangle 124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2" name="Rectangle 124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3" name="Rectangle 124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4" name="Rectangle 124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5" name="Rectangle 124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6" name="Rectangle 124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7" name="Rectangle 124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8" name="Rectangle 124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" name="Rectangle 124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" name="Rectangle 124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" name="Rectangle 125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2" name="Group 1251"/>
          <p:cNvGrpSpPr/>
          <p:nvPr/>
        </p:nvGrpSpPr>
        <p:grpSpPr>
          <a:xfrm>
            <a:off x="7620000" y="6858000"/>
            <a:ext cx="762000" cy="1143000"/>
            <a:chOff x="3614351" y="2971800"/>
            <a:chExt cx="1482811" cy="2224216"/>
          </a:xfrm>
        </p:grpSpPr>
        <p:sp>
          <p:nvSpPr>
            <p:cNvPr id="1253" name="Rectangle 125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4" name="Rectangle 125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5" name="Rectangle 125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6" name="Rectangle 125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7" name="Rectangle 125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8" name="Rectangle 125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9" name="Rectangle 125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0" name="Rectangle 125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" name="Rectangle 126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" name="Rectangle 126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3" name="Rectangle 126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4" name="Rectangle 126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5" name="Rectangle 126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6" name="Rectangle 126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7" name="Rectangle 126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8" name="Rectangle 126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9" name="Rectangle 126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0" name="Rectangle 126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1" name="Rectangle 127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2" name="Rectangle 127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3" name="Rectangle 127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4" name="Rectangle 127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5" name="Rectangle 127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6" name="Rectangle 127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7" name="Rectangle 127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8" name="Rectangle 127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9" name="Rectangle 127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0" name="Rectangle 127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1" name="Rectangle 128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2" name="Rectangle 128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3" name="Rectangle 128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4" name="Rectangle 128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5" name="Rectangle 128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6" name="Rectangle 128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7" name="Rectangle 128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8" name="Rectangle 128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9" name="Rectangle 128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0" name="Rectangle 128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1" name="Rectangle 129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2" name="Rectangle 129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3" name="Rectangle 129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4" name="Rectangle 129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5" name="Rectangle 129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6" name="Rectangle 129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7" name="Rectangle 129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8" name="Rectangle 129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9" name="Rectangle 129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0" name="Rectangle 129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1" name="Rectangle 130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2" name="Rectangle 130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3" name="Rectangle 130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4" name="Rectangle 130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5" name="Rectangle 130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Rectangle 130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7" name="Group 1306"/>
          <p:cNvGrpSpPr/>
          <p:nvPr/>
        </p:nvGrpSpPr>
        <p:grpSpPr>
          <a:xfrm>
            <a:off x="8382000" y="2286000"/>
            <a:ext cx="762000" cy="1143000"/>
            <a:chOff x="3614351" y="2971800"/>
            <a:chExt cx="1482811" cy="2224216"/>
          </a:xfrm>
        </p:grpSpPr>
        <p:sp>
          <p:nvSpPr>
            <p:cNvPr id="1308" name="Rectangle 130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Rectangle 130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0" name="Rectangle 130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1" name="Rectangle 131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2" name="Rectangle 131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3" name="Rectangle 131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4" name="Rectangle 131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5" name="Rectangle 131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6" name="Rectangle 131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7" name="Rectangle 131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8" name="Rectangle 131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9" name="Rectangle 131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0" name="Rectangle 131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1" name="Rectangle 132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2" name="Rectangle 132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3" name="Rectangle 132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4" name="Rectangle 132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5" name="Rectangle 132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6" name="Rectangle 132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7" name="Rectangle 132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8" name="Rectangle 132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9" name="Rectangle 132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0" name="Rectangle 132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1" name="Rectangle 133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2" name="Rectangle 133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" name="Rectangle 133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" name="Rectangle 133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" name="Rectangle 133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6" name="Rectangle 133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7" name="Rectangle 133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8" name="Rectangle 133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9" name="Rectangle 133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0" name="Rectangle 133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1" name="Rectangle 134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2" name="Rectangle 134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3" name="Rectangle 134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4" name="Rectangle 134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5" name="Rectangle 134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6" name="Rectangle 134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7" name="Rectangle 134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8" name="Rectangle 134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9" name="Rectangle 134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0" name="Rectangle 134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1" name="Rectangle 135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2" name="Rectangle 135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3" name="Rectangle 135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4" name="Rectangle 135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5" name="Rectangle 135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6" name="Rectangle 135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7" name="Rectangle 135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8" name="Rectangle 135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9" name="Rectangle 135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0" name="Rectangle 135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1" name="Rectangle 136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2" name="Group 1361"/>
          <p:cNvGrpSpPr/>
          <p:nvPr/>
        </p:nvGrpSpPr>
        <p:grpSpPr>
          <a:xfrm>
            <a:off x="8382000" y="3429000"/>
            <a:ext cx="762000" cy="1143000"/>
            <a:chOff x="3614351" y="2971800"/>
            <a:chExt cx="1482811" cy="2224216"/>
          </a:xfrm>
        </p:grpSpPr>
        <p:sp>
          <p:nvSpPr>
            <p:cNvPr id="1363" name="Rectangle 136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4" name="Rectangle 136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5" name="Rectangle 136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6" name="Rectangle 136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7" name="Rectangle 136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8" name="Rectangle 136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9" name="Rectangle 136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0" name="Rectangle 136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1" name="Rectangle 137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2" name="Rectangle 137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3" name="Rectangle 137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4" name="Rectangle 137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5" name="Rectangle 137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6" name="Rectangle 137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7" name="Rectangle 137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8" name="Rectangle 137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9" name="Rectangle 137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0" name="Rectangle 137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1" name="Rectangle 138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2" name="Rectangle 138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3" name="Rectangle 138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4" name="Rectangle 138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5" name="Rectangle 138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6" name="Rectangle 138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7" name="Rectangle 138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8" name="Rectangle 138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9" name="Rectangle 138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0" name="Rectangle 138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1" name="Rectangle 139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2" name="Rectangle 139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3" name="Rectangle 139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4" name="Rectangle 139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5" name="Rectangle 139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6" name="Rectangle 139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7" name="Rectangle 139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8" name="Rectangle 139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9" name="Rectangle 139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0" name="Rectangle 139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1" name="Rectangle 140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2" name="Rectangle 140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3" name="Rectangle 140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4" name="Rectangle 140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5" name="Rectangle 140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6" name="Rectangle 140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7" name="Rectangle 140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8" name="Rectangle 140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9" name="Rectangle 140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0" name="Rectangle 140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1" name="Rectangle 141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2" name="Rectangle 141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3" name="Rectangle 141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4" name="Rectangle 141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5" name="Rectangle 141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6" name="Rectangle 141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17" name="Group 1416"/>
          <p:cNvGrpSpPr/>
          <p:nvPr/>
        </p:nvGrpSpPr>
        <p:grpSpPr>
          <a:xfrm>
            <a:off x="8382000" y="4572000"/>
            <a:ext cx="762000" cy="1143000"/>
            <a:chOff x="3614351" y="2971800"/>
            <a:chExt cx="1482811" cy="2224216"/>
          </a:xfrm>
        </p:grpSpPr>
        <p:sp>
          <p:nvSpPr>
            <p:cNvPr id="1418" name="Rectangle 141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9" name="Rectangle 141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0" name="Rectangle 141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1" name="Rectangle 142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2" name="Rectangle 142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3" name="Rectangle 142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4" name="Rectangle 142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5" name="Rectangle 142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6" name="Rectangle 142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7" name="Rectangle 142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8" name="Rectangle 142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9" name="Rectangle 142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0" name="Rectangle 142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1" name="Rectangle 143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2" name="Rectangle 143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3" name="Rectangle 143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4" name="Rectangle 143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" name="Rectangle 143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6" name="Rectangle 143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7" name="Rectangle 143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8" name="Rectangle 143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9" name="Rectangle 143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0" name="Rectangle 143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" name="Rectangle 144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" name="Rectangle 144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" name="Rectangle 144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4" name="Rectangle 144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5" name="Rectangle 144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6" name="Rectangle 144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7" name="Rectangle 144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8" name="Rectangle 144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9" name="Rectangle 144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0" name="Rectangle 144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1" name="Rectangle 145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2" name="Rectangle 145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3" name="Rectangle 145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4" name="Rectangle 145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5" name="Rectangle 145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6" name="Rectangle 145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7" name="Rectangle 145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8" name="Rectangle 145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9" name="Rectangle 145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0" name="Rectangle 145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1" name="Rectangle 146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2" name="Rectangle 146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3" name="Rectangle 146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4" name="Rectangle 146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5" name="Rectangle 146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6" name="Rectangle 146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7" name="Rectangle 146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8" name="Rectangle 146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9" name="Rectangle 146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0" name="Rectangle 146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1" name="Rectangle 147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2" name="Group 1471"/>
          <p:cNvGrpSpPr/>
          <p:nvPr/>
        </p:nvGrpSpPr>
        <p:grpSpPr>
          <a:xfrm>
            <a:off x="8382000" y="5715000"/>
            <a:ext cx="762000" cy="1143000"/>
            <a:chOff x="3614351" y="2971800"/>
            <a:chExt cx="1482811" cy="2224216"/>
          </a:xfrm>
        </p:grpSpPr>
        <p:sp>
          <p:nvSpPr>
            <p:cNvPr id="1473" name="Rectangle 1472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4" name="Rectangle 1473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5" name="Rectangle 1474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6" name="Rectangle 1475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7" name="Rectangle 1476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8" name="Rectangle 1477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9" name="Rectangle 1478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0" name="Rectangle 1479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1" name="Rectangle 1480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2" name="Rectangle 1481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3" name="Rectangle 1482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4" name="Rectangle 1483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5" name="Rectangle 1484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6" name="Rectangle 1485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7" name="Rectangle 1486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8" name="Rectangle 1487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9" name="Rectangle 1488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0" name="Rectangle 1489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1" name="Rectangle 1490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2" name="Rectangle 1491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3" name="Rectangle 1492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4" name="Rectangle 1493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5" name="Rectangle 1494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6" name="Rectangle 1495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7" name="Rectangle 1496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8" name="Rectangle 1497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9" name="Rectangle 1498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0" name="Rectangle 1499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1" name="Rectangle 1500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2" name="Rectangle 1501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3" name="Rectangle 1502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4" name="Rectangle 1503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5" name="Rectangle 1504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6" name="Rectangle 1505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7" name="Rectangle 1506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8" name="Rectangle 1507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9" name="Rectangle 1508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0" name="Rectangle 1509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1" name="Rectangle 1510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2" name="Rectangle 1511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3" name="Rectangle 1512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4" name="Rectangle 1513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5" name="Rectangle 1514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6" name="Rectangle 1515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7" name="Rectangle 1516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8" name="Rectangle 1517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9" name="Rectangle 1518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0" name="Rectangle 1519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1" name="Rectangle 1520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2" name="Rectangle 1521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3" name="Rectangle 1522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4" name="Rectangle 1523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5" name="Rectangle 1524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6" name="Rectangle 1525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7" name="Group 1526"/>
          <p:cNvGrpSpPr/>
          <p:nvPr/>
        </p:nvGrpSpPr>
        <p:grpSpPr>
          <a:xfrm>
            <a:off x="8382000" y="6858000"/>
            <a:ext cx="762000" cy="1143000"/>
            <a:chOff x="3614351" y="2971800"/>
            <a:chExt cx="1482811" cy="2224216"/>
          </a:xfrm>
        </p:grpSpPr>
        <p:sp>
          <p:nvSpPr>
            <p:cNvPr id="1528" name="Rectangle 1527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9" name="Rectangle 1528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0" name="Rectangle 1529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1" name="Rectangle 1530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2" name="Rectangle 1531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3" name="Rectangle 1532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4" name="Rectangle 1533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5" name="Rectangle 1534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" name="Rectangle 1535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" name="Rectangle 1536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8" name="Rectangle 1537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9" name="Rectangle 1538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0" name="Rectangle 1539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" name="Rectangle 1540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2" name="Rectangle 1541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3" name="Rectangle 1542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4" name="Rectangle 1543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5" name="Rectangle 1544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6" name="Rectangle 1545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7" name="Rectangle 1546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9" name="Rectangle 1548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0" name="Rectangle 1549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1" name="Rectangle 1550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2" name="Rectangle 1551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Rectangle 1552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Rectangle 1553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Rectangle 1554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Rectangle 1555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7" name="Rectangle 1556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8" name="Rectangle 1557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9" name="Rectangle 1558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0" name="Rectangle 1559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1" name="Rectangle 1560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2" name="Rectangle 1561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3" name="Rectangle 1562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4" name="Rectangle 1563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5" name="Rectangle 1564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6" name="Rectangle 1565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7" name="Rectangle 1566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8" name="Rectangle 1567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9" name="Rectangle 1568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0" name="Rectangle 1569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1" name="Rectangle 1570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2" name="Rectangle 1571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3" name="Rectangle 1572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4" name="Rectangle 1573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5" name="Rectangle 1574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6" name="Rectangle 1575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7" name="Rectangle 1576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8" name="Rectangle 1577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9" name="Rectangle 1578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1" name="Rectangle 1580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82" name="Rectangle 1581"/>
          <p:cNvSpPr/>
          <p:nvPr/>
        </p:nvSpPr>
        <p:spPr>
          <a:xfrm>
            <a:off x="957943" y="2362200"/>
            <a:ext cx="228600" cy="228600"/>
          </a:xfrm>
          <a:prstGeom prst="rect">
            <a:avLst/>
          </a:prstGeom>
          <a:noFill/>
          <a:ln w="38100">
            <a:solidFill>
              <a:srgbClr val="080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Cube 1583"/>
          <p:cNvSpPr/>
          <p:nvPr/>
        </p:nvSpPr>
        <p:spPr>
          <a:xfrm>
            <a:off x="4659086" y="2514600"/>
            <a:ext cx="228600" cy="228600"/>
          </a:xfrm>
          <a:prstGeom prst="cube">
            <a:avLst/>
          </a:prstGeom>
          <a:noFill/>
          <a:ln w="38100">
            <a:solidFill>
              <a:srgbClr val="080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7" name="Picture 158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1774371"/>
            <a:ext cx="192270" cy="339003"/>
          </a:xfrm>
          <a:prstGeom prst="rect">
            <a:avLst/>
          </a:prstGeom>
        </p:spPr>
      </p:pic>
      <p:pic>
        <p:nvPicPr>
          <p:cNvPr id="1588" name="Picture 15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27" y="1728819"/>
            <a:ext cx="192270" cy="339003"/>
          </a:xfrm>
          <a:prstGeom prst="rect">
            <a:avLst/>
          </a:prstGeom>
        </p:spPr>
      </p:pic>
      <p:sp>
        <p:nvSpPr>
          <p:cNvPr id="1589" name="TextBox 1588"/>
          <p:cNvSpPr txBox="1"/>
          <p:nvPr/>
        </p:nvSpPr>
        <p:spPr>
          <a:xfrm>
            <a:off x="0" y="3006835"/>
            <a:ext cx="2040913" cy="110796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 b="0" dirty="0" smtClean="0">
                <a:ea typeface="Roboto Light" pitchFamily="2" charset="0"/>
                <a:cs typeface="Open Sans Condensed" pitchFamily="34" charset="0"/>
              </a:rPr>
              <a:t>Image: 256x256</a:t>
            </a:r>
            <a:br>
              <a:rPr lang="en-US" sz="2000" b="0" dirty="0" smtClean="0">
                <a:ea typeface="Roboto Light" pitchFamily="2" charset="0"/>
                <a:cs typeface="Open Sans Condensed" pitchFamily="34" charset="0"/>
              </a:rPr>
            </a:br>
            <a:r>
              <a:rPr lang="en-US" sz="2000" b="0" dirty="0" smtClean="0">
                <a:ea typeface="Roboto Light" pitchFamily="2" charset="0"/>
                <a:cs typeface="Open Sans Condensed" pitchFamily="34" charset="0"/>
              </a:rPr>
              <a:t>  </a:t>
            </a:r>
            <a:r>
              <a:rPr lang="en-US" sz="2000" b="0" dirty="0" smtClean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Filter: 32x32</a:t>
            </a:r>
          </a:p>
        </p:txBody>
      </p:sp>
      <p:sp>
        <p:nvSpPr>
          <p:cNvPr id="1590" name="TextBox 1589"/>
          <p:cNvSpPr txBox="1"/>
          <p:nvPr/>
        </p:nvSpPr>
        <p:spPr>
          <a:xfrm>
            <a:off x="0" y="4800600"/>
            <a:ext cx="2113049" cy="757934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8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~10</a:t>
            </a:r>
            <a: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6 </a:t>
            </a:r>
            <a:r>
              <a:rPr lang="en-US" sz="28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x 1000</a:t>
            </a:r>
            <a:endParaRPr lang="en-US" sz="2800" b="0" dirty="0" smtClean="0">
              <a:solidFill>
                <a:srgbClr val="C00000"/>
              </a:solidFill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1820" name="Group 1819"/>
          <p:cNvGrpSpPr/>
          <p:nvPr/>
        </p:nvGrpSpPr>
        <p:grpSpPr>
          <a:xfrm>
            <a:off x="3058886" y="2286000"/>
            <a:ext cx="762000" cy="1143000"/>
            <a:chOff x="3614351" y="2971800"/>
            <a:chExt cx="1482811" cy="2224216"/>
          </a:xfrm>
        </p:grpSpPr>
        <p:sp>
          <p:nvSpPr>
            <p:cNvPr id="1821" name="Rectangle 1820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2" name="Rectangle 1821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3" name="Rectangle 1822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4" name="Rectangle 1823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5" name="Rectangle 1824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6" name="Rectangle 1825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7" name="Rectangle 1826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8" name="Rectangle 1827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9" name="Rectangle 1828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0" name="Rectangle 1829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1" name="Rectangle 1830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2" name="Rectangle 1831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3" name="Rectangle 1832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4" name="Rectangle 1833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5" name="Rectangle 1834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6" name="Rectangle 1835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7" name="Rectangle 1836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8" name="Rectangle 1837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9" name="Rectangle 1838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0" name="Rectangle 1839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1" name="Rectangle 1840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2" name="Rectangle 1841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3" name="Rectangle 1842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4" name="Rectangle 1843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5" name="Rectangle 1844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6" name="Rectangle 1845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7" name="Rectangle 1846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8" name="Rectangle 1847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9" name="Rectangle 1848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0" name="Rectangle 1849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1" name="Rectangle 1850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2" name="Rectangle 1851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3" name="Rectangle 1852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4" name="Rectangle 1853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5" name="Rectangle 1854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6" name="Rectangle 1855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7" name="Rectangle 1856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8" name="Rectangle 1857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9" name="Rectangle 1858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0" name="Rectangle 1859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1" name="Rectangle 1860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2" name="Rectangle 1861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3" name="Rectangle 1862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4" name="Rectangle 1863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5" name="Rectangle 1864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6" name="Rectangle 1865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7" name="Rectangle 1866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8" name="Rectangle 1867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9" name="Rectangle 1868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0" name="Rectangle 1869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1" name="Rectangle 1870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2" name="Rectangle 1871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3" name="Rectangle 1872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4" name="Rectangle 1873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75" name="Group 1874"/>
          <p:cNvGrpSpPr/>
          <p:nvPr/>
        </p:nvGrpSpPr>
        <p:grpSpPr>
          <a:xfrm>
            <a:off x="3058886" y="3429000"/>
            <a:ext cx="762000" cy="1143000"/>
            <a:chOff x="3614351" y="2971800"/>
            <a:chExt cx="1482811" cy="2224216"/>
          </a:xfrm>
        </p:grpSpPr>
        <p:sp>
          <p:nvSpPr>
            <p:cNvPr id="1876" name="Rectangle 1875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7" name="Rectangle 1876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8" name="Rectangle 1877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9" name="Rectangle 1878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0" name="Rectangle 1879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1" name="Rectangle 1880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2" name="Rectangle 1881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3" name="Rectangle 1882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4" name="Rectangle 1883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5" name="Rectangle 1884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6" name="Rectangle 1885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7" name="Rectangle 1886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8" name="Rectangle 1887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9" name="Rectangle 1888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0" name="Rectangle 1889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1" name="Rectangle 1890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2" name="Rectangle 1891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3" name="Rectangle 1892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4" name="Rectangle 1893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5" name="Rectangle 1894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6" name="Rectangle 1895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7" name="Rectangle 1896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8" name="Rectangle 1897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9" name="Rectangle 1898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0" name="Rectangle 1899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1" name="Rectangle 1900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2" name="Rectangle 1901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3" name="Rectangle 1902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4" name="Rectangle 1903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5" name="Rectangle 1904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6" name="Rectangle 1905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7" name="Rectangle 1906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8" name="Rectangle 1907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9" name="Rectangle 1908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0" name="Rectangle 1909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1" name="Rectangle 1910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2" name="Rectangle 1911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3" name="Rectangle 1912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4" name="Rectangle 1913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5" name="Rectangle 1914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6" name="Rectangle 1915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7" name="Rectangle 1916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8" name="Rectangle 1917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9" name="Rectangle 1918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0" name="Rectangle 1919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1" name="Rectangle 1920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2" name="Rectangle 1921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3" name="Rectangle 1922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4" name="Rectangle 1923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5" name="Rectangle 1924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6" name="Rectangle 1925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7" name="Rectangle 1926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8" name="Rectangle 1927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9" name="Rectangle 1928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30" name="Group 1929"/>
          <p:cNvGrpSpPr/>
          <p:nvPr/>
        </p:nvGrpSpPr>
        <p:grpSpPr>
          <a:xfrm>
            <a:off x="3058886" y="4572000"/>
            <a:ext cx="762000" cy="1143000"/>
            <a:chOff x="3614351" y="2971800"/>
            <a:chExt cx="1482811" cy="2224216"/>
          </a:xfrm>
        </p:grpSpPr>
        <p:sp>
          <p:nvSpPr>
            <p:cNvPr id="1931" name="Rectangle 1930"/>
            <p:cNvSpPr/>
            <p:nvPr/>
          </p:nvSpPr>
          <p:spPr>
            <a:xfrm>
              <a:off x="3614351" y="32189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2" name="Rectangle 1931"/>
            <p:cNvSpPr/>
            <p:nvPr/>
          </p:nvSpPr>
          <p:spPr>
            <a:xfrm>
              <a:off x="3861487" y="34660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3" name="Rectangle 1932"/>
            <p:cNvSpPr/>
            <p:nvPr/>
          </p:nvSpPr>
          <p:spPr>
            <a:xfrm>
              <a:off x="4108622" y="37132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4" name="Rectangle 1933"/>
            <p:cNvSpPr/>
            <p:nvPr/>
          </p:nvSpPr>
          <p:spPr>
            <a:xfrm>
              <a:off x="4355757" y="39603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5" name="Rectangle 1934"/>
            <p:cNvSpPr/>
            <p:nvPr/>
          </p:nvSpPr>
          <p:spPr>
            <a:xfrm>
              <a:off x="4602892" y="42074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6" name="Rectangle 1935"/>
            <p:cNvSpPr/>
            <p:nvPr/>
          </p:nvSpPr>
          <p:spPr>
            <a:xfrm>
              <a:off x="4843348" y="44546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7" name="Rectangle 1936"/>
            <p:cNvSpPr/>
            <p:nvPr/>
          </p:nvSpPr>
          <p:spPr>
            <a:xfrm>
              <a:off x="3614351" y="29718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8" name="Rectangle 1937"/>
            <p:cNvSpPr/>
            <p:nvPr/>
          </p:nvSpPr>
          <p:spPr>
            <a:xfrm>
              <a:off x="3861487" y="32189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9" name="Rectangle 1938"/>
            <p:cNvSpPr/>
            <p:nvPr/>
          </p:nvSpPr>
          <p:spPr>
            <a:xfrm>
              <a:off x="4108622" y="34660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0" name="Rectangle 1939"/>
            <p:cNvSpPr/>
            <p:nvPr/>
          </p:nvSpPr>
          <p:spPr>
            <a:xfrm>
              <a:off x="4355757" y="37132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1" name="Rectangle 1940"/>
            <p:cNvSpPr/>
            <p:nvPr/>
          </p:nvSpPr>
          <p:spPr>
            <a:xfrm>
              <a:off x="4602892" y="39603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2" name="Rectangle 1941"/>
            <p:cNvSpPr/>
            <p:nvPr/>
          </p:nvSpPr>
          <p:spPr>
            <a:xfrm>
              <a:off x="4850027" y="42074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3" name="Rectangle 1942"/>
            <p:cNvSpPr/>
            <p:nvPr/>
          </p:nvSpPr>
          <p:spPr>
            <a:xfrm>
              <a:off x="3861487" y="29718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4" name="Rectangle 1943"/>
            <p:cNvSpPr/>
            <p:nvPr/>
          </p:nvSpPr>
          <p:spPr>
            <a:xfrm>
              <a:off x="4108622" y="32189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5" name="Rectangle 1944"/>
            <p:cNvSpPr/>
            <p:nvPr/>
          </p:nvSpPr>
          <p:spPr>
            <a:xfrm>
              <a:off x="4355757" y="34660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" name="Rectangle 1945"/>
            <p:cNvSpPr/>
            <p:nvPr/>
          </p:nvSpPr>
          <p:spPr>
            <a:xfrm>
              <a:off x="4602892" y="37132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" name="Rectangle 1946"/>
            <p:cNvSpPr/>
            <p:nvPr/>
          </p:nvSpPr>
          <p:spPr>
            <a:xfrm>
              <a:off x="4850027" y="39603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" name="Rectangle 1947"/>
            <p:cNvSpPr/>
            <p:nvPr/>
          </p:nvSpPr>
          <p:spPr>
            <a:xfrm>
              <a:off x="4108622" y="29718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" name="Rectangle 1948"/>
            <p:cNvSpPr/>
            <p:nvPr/>
          </p:nvSpPr>
          <p:spPr>
            <a:xfrm>
              <a:off x="4355757" y="32189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0" name="Rectangle 1949"/>
            <p:cNvSpPr/>
            <p:nvPr/>
          </p:nvSpPr>
          <p:spPr>
            <a:xfrm>
              <a:off x="4602892" y="34660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1" name="Rectangle 1950"/>
            <p:cNvSpPr/>
            <p:nvPr/>
          </p:nvSpPr>
          <p:spPr>
            <a:xfrm>
              <a:off x="4850027" y="37132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2" name="Rectangle 1951"/>
            <p:cNvSpPr/>
            <p:nvPr/>
          </p:nvSpPr>
          <p:spPr>
            <a:xfrm>
              <a:off x="4355757" y="29718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" name="Rectangle 1952"/>
            <p:cNvSpPr/>
            <p:nvPr/>
          </p:nvSpPr>
          <p:spPr>
            <a:xfrm>
              <a:off x="4602892" y="32189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" name="Rectangle 1953"/>
            <p:cNvSpPr/>
            <p:nvPr/>
          </p:nvSpPr>
          <p:spPr>
            <a:xfrm>
              <a:off x="4850027" y="34660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5" name="Rectangle 1954"/>
            <p:cNvSpPr/>
            <p:nvPr/>
          </p:nvSpPr>
          <p:spPr>
            <a:xfrm>
              <a:off x="4602892" y="29718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6" name="Rectangle 1955"/>
            <p:cNvSpPr/>
            <p:nvPr/>
          </p:nvSpPr>
          <p:spPr>
            <a:xfrm>
              <a:off x="4850027" y="32189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7" name="Rectangle 1956"/>
            <p:cNvSpPr/>
            <p:nvPr/>
          </p:nvSpPr>
          <p:spPr>
            <a:xfrm>
              <a:off x="4850027" y="29718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8" name="Rectangle 1957"/>
            <p:cNvSpPr/>
            <p:nvPr/>
          </p:nvSpPr>
          <p:spPr>
            <a:xfrm>
              <a:off x="3614351" y="49488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9" name="Rectangle 1958"/>
            <p:cNvSpPr/>
            <p:nvPr/>
          </p:nvSpPr>
          <p:spPr>
            <a:xfrm>
              <a:off x="3614351" y="47017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0" name="Rectangle 1959"/>
            <p:cNvSpPr/>
            <p:nvPr/>
          </p:nvSpPr>
          <p:spPr>
            <a:xfrm>
              <a:off x="3861487" y="49488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1" name="Rectangle 1960"/>
            <p:cNvSpPr/>
            <p:nvPr/>
          </p:nvSpPr>
          <p:spPr>
            <a:xfrm>
              <a:off x="3614351" y="44546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2" name="Rectangle 1961"/>
            <p:cNvSpPr/>
            <p:nvPr/>
          </p:nvSpPr>
          <p:spPr>
            <a:xfrm>
              <a:off x="3861487" y="47017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3" name="Rectangle 1962"/>
            <p:cNvSpPr/>
            <p:nvPr/>
          </p:nvSpPr>
          <p:spPr>
            <a:xfrm>
              <a:off x="4108622" y="49488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4" name="Rectangle 1963"/>
            <p:cNvSpPr/>
            <p:nvPr/>
          </p:nvSpPr>
          <p:spPr>
            <a:xfrm>
              <a:off x="3614351" y="42074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5" name="Rectangle 1964"/>
            <p:cNvSpPr/>
            <p:nvPr/>
          </p:nvSpPr>
          <p:spPr>
            <a:xfrm>
              <a:off x="3861487" y="44546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6" name="Rectangle 1965"/>
            <p:cNvSpPr/>
            <p:nvPr/>
          </p:nvSpPr>
          <p:spPr>
            <a:xfrm>
              <a:off x="4108622" y="47017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7" name="Rectangle 1966"/>
            <p:cNvSpPr/>
            <p:nvPr/>
          </p:nvSpPr>
          <p:spPr>
            <a:xfrm>
              <a:off x="4355757" y="49488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8" name="Rectangle 1967"/>
            <p:cNvSpPr/>
            <p:nvPr/>
          </p:nvSpPr>
          <p:spPr>
            <a:xfrm>
              <a:off x="3614351" y="39603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9" name="Rectangle 1968"/>
            <p:cNvSpPr/>
            <p:nvPr/>
          </p:nvSpPr>
          <p:spPr>
            <a:xfrm>
              <a:off x="3861487" y="42074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0" name="Rectangle 1969"/>
            <p:cNvSpPr/>
            <p:nvPr/>
          </p:nvSpPr>
          <p:spPr>
            <a:xfrm>
              <a:off x="4108622" y="44546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1" name="Rectangle 1970"/>
            <p:cNvSpPr/>
            <p:nvPr/>
          </p:nvSpPr>
          <p:spPr>
            <a:xfrm>
              <a:off x="4355757" y="47017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2" name="Rectangle 1971"/>
            <p:cNvSpPr/>
            <p:nvPr/>
          </p:nvSpPr>
          <p:spPr>
            <a:xfrm>
              <a:off x="4602892" y="49488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3" name="Rectangle 1972"/>
            <p:cNvSpPr/>
            <p:nvPr/>
          </p:nvSpPr>
          <p:spPr>
            <a:xfrm>
              <a:off x="3614351" y="37132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" name="Rectangle 1973"/>
            <p:cNvSpPr/>
            <p:nvPr/>
          </p:nvSpPr>
          <p:spPr>
            <a:xfrm>
              <a:off x="3861487" y="39603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5" name="Rectangle 1974"/>
            <p:cNvSpPr/>
            <p:nvPr/>
          </p:nvSpPr>
          <p:spPr>
            <a:xfrm>
              <a:off x="4108622" y="42074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6" name="Rectangle 1975"/>
            <p:cNvSpPr/>
            <p:nvPr/>
          </p:nvSpPr>
          <p:spPr>
            <a:xfrm>
              <a:off x="4355757" y="44546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7" name="Rectangle 1976"/>
            <p:cNvSpPr/>
            <p:nvPr/>
          </p:nvSpPr>
          <p:spPr>
            <a:xfrm>
              <a:off x="4602892" y="47017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8" name="Rectangle 1977"/>
            <p:cNvSpPr/>
            <p:nvPr/>
          </p:nvSpPr>
          <p:spPr>
            <a:xfrm>
              <a:off x="4850027" y="49488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9" name="Rectangle 1978"/>
            <p:cNvSpPr/>
            <p:nvPr/>
          </p:nvSpPr>
          <p:spPr>
            <a:xfrm>
              <a:off x="3614351" y="34660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0" name="Rectangle 1979"/>
            <p:cNvSpPr/>
            <p:nvPr/>
          </p:nvSpPr>
          <p:spPr>
            <a:xfrm>
              <a:off x="3861487" y="37132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1" name="Rectangle 1980"/>
            <p:cNvSpPr/>
            <p:nvPr/>
          </p:nvSpPr>
          <p:spPr>
            <a:xfrm>
              <a:off x="4108622" y="39603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2" name="Rectangle 1981"/>
            <p:cNvSpPr/>
            <p:nvPr/>
          </p:nvSpPr>
          <p:spPr>
            <a:xfrm>
              <a:off x="4355757" y="42074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3" name="Rectangle 1982"/>
            <p:cNvSpPr/>
            <p:nvPr/>
          </p:nvSpPr>
          <p:spPr>
            <a:xfrm>
              <a:off x="4602892" y="44546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4" name="Rectangle 1983"/>
            <p:cNvSpPr/>
            <p:nvPr/>
          </p:nvSpPr>
          <p:spPr>
            <a:xfrm>
              <a:off x="4850027" y="47017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40" name="TextBox 2039"/>
          <p:cNvSpPr txBox="1"/>
          <p:nvPr/>
        </p:nvSpPr>
        <p:spPr>
          <a:xfrm>
            <a:off x="4330059" y="4800600"/>
            <a:ext cx="1842141" cy="1692741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8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~10</a:t>
            </a:r>
            <a:r>
              <a:rPr lang="en-US" sz="2800" baseline="30000" dirty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8</a:t>
            </a:r>
            <a: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x 10</a:t>
            </a:r>
            <a: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5</a:t>
            </a:r>
            <a:b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</a:br>
            <a: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Cannot Hold </a:t>
            </a:r>
            <a:b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</a:br>
            <a:r>
              <a:rPr lang="en-US" sz="2800" baseline="300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in Memory!</a:t>
            </a:r>
            <a:endParaRPr lang="en-US" sz="2800" b="0" baseline="30000" dirty="0" smtClean="0">
              <a:solidFill>
                <a:srgbClr val="C00000"/>
              </a:solidFill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2042" name="Straight Arrow Connector 2041"/>
          <p:cNvCxnSpPr>
            <a:endCxn id="1509" idx="1"/>
          </p:cNvCxnSpPr>
          <p:nvPr/>
        </p:nvCxnSpPr>
        <p:spPr>
          <a:xfrm>
            <a:off x="8011886" y="5987143"/>
            <a:ext cx="751114" cy="8073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4" name="TextBox 2043"/>
          <p:cNvSpPr txBox="1"/>
          <p:nvPr/>
        </p:nvSpPr>
        <p:spPr>
          <a:xfrm>
            <a:off x="4332515" y="3006835"/>
            <a:ext cx="1611308" cy="110796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 b="0" dirty="0" smtClean="0">
                <a:ea typeface="Roboto Light" pitchFamily="2" charset="0"/>
                <a:cs typeface="Open Sans Condensed" pitchFamily="34" charset="0"/>
              </a:rPr>
              <a:t>256x256x32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 dirty="0" smtClean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32x32x10</a:t>
            </a:r>
            <a:endParaRPr lang="en-US" sz="2000" b="0" dirty="0" smtClean="0">
              <a:solidFill>
                <a:srgbClr val="0808D6"/>
              </a:solidFill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2047" name="Picture 20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99627"/>
            <a:ext cx="685800" cy="416468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1600200" y="914400"/>
            <a:ext cx="822631" cy="83981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200" b="0" dirty="0" smtClean="0">
                <a:solidFill>
                  <a:schemeClr val="accent1"/>
                </a:solidFill>
                <a:ea typeface="Roboto Light" pitchFamily="2" charset="0"/>
                <a:cs typeface="Open Sans Condensed" pitchFamily="34" charset="0"/>
              </a:rPr>
              <a:t>2-D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5349569" y="914400"/>
            <a:ext cx="822631" cy="83981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  <a:ea typeface="Roboto Light" pitchFamily="2" charset="0"/>
                <a:cs typeface="Open Sans Condensed" pitchFamily="34" charset="0"/>
              </a:rPr>
              <a:t>3</a:t>
            </a:r>
            <a:r>
              <a:rPr lang="en-US" sz="3200" b="0" dirty="0" smtClean="0">
                <a:solidFill>
                  <a:schemeClr val="accent1"/>
                </a:solidFill>
                <a:ea typeface="Roboto Light" pitchFamily="2" charset="0"/>
                <a:cs typeface="Open Sans Condensed" pitchFamily="34" charset="0"/>
              </a:rPr>
              <a:t>-D</a:t>
            </a:r>
          </a:p>
        </p:txBody>
      </p:sp>
      <p:sp>
        <p:nvSpPr>
          <p:cNvPr id="2050" name="Rectangle 2049"/>
          <p:cNvSpPr/>
          <p:nvPr/>
        </p:nvSpPr>
        <p:spPr>
          <a:xfrm>
            <a:off x="2286000" y="2286000"/>
            <a:ext cx="1545771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6117772" y="2275114"/>
            <a:ext cx="3069772" cy="4811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3" name="Straight Connector 2052"/>
          <p:cNvCxnSpPr/>
          <p:nvPr/>
        </p:nvCxnSpPr>
        <p:spPr>
          <a:xfrm>
            <a:off x="4114800" y="1371600"/>
            <a:ext cx="0" cy="5715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685800"/>
            <a:ext cx="6629400" cy="3139291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Outline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Prior Art</a:t>
            </a:r>
            <a:endParaRPr lang="en-US" sz="320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>
                <a:latin typeface="+mj-lt"/>
                <a:ea typeface="Roboto Light" pitchFamily="2" charset="0"/>
                <a:cs typeface="Open Sans Condensed" pitchFamily="34" charset="0"/>
              </a:rPr>
              <a:t>Proposed Algorithm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>
                <a:latin typeface="+mj-lt"/>
                <a:ea typeface="Roboto Light" pitchFamily="2" charset="0"/>
                <a:cs typeface="Open Sans Condensed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56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371601"/>
            <a:ext cx="5139309" cy="1208151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943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Cadzow methods/Alternating projections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[“SAKE,” Shin et al., 2014], [“LORAKS,” Haldar, 2014] 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971800"/>
            <a:ext cx="7380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  <a:sym typeface="Wingdings" pitchFamily="2" charset="2"/>
              </a:rPr>
              <a:t>No convex relaxations. Use </a:t>
            </a:r>
            <a:r>
              <a:rPr lang="en-US" sz="2400" i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rank estimate.</a:t>
            </a:r>
            <a:endParaRPr lang="en-US" sz="2400" dirty="0" smtClean="0">
              <a:solidFill>
                <a:srgbClr val="C00000"/>
              </a:solidFill>
              <a:latin typeface="+mj-lt"/>
              <a:sym typeface="Wingdings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2743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1371600"/>
            <a:ext cx="3048000" cy="24384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Motivation: MRI Reconstruction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383A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47076" y="73874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Motivation: 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3E39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Finite rate of innovation (FRI)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3E39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Pan et al. (2014), “Sampling Curves with FRI”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Tang et al. (2013), “CS Off the Grid”;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Candes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Wingdings" pitchFamily="2" charset="2"/>
              </a:rPr>
              <a:t> (2014).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1383A"/>
              </a:solidFill>
              <a:effectLst/>
              <a:uLnTx/>
              <a:uFillTx/>
              <a:latin typeface="Roboto Ligh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544064" y="3657600"/>
            <a:ext cx="7914135" cy="1371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52" name="Content Placeholder 2"/>
          <p:cNvSpPr>
            <a:spLocks noGrp="1"/>
          </p:cNvSpPr>
          <p:nvPr>
            <p:ph idx="1"/>
          </p:nvPr>
        </p:nvSpPr>
        <p:spPr>
          <a:xfrm>
            <a:off x="228600" y="3697676"/>
            <a:ext cx="9230865" cy="1292662"/>
          </a:xfrm>
        </p:spPr>
        <p:txBody>
          <a:bodyPr wrap="square" tIns="91440" bIns="91440">
            <a:sp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Main Problem: 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Reconstruct image from Fourier domain samples</a:t>
            </a:r>
          </a:p>
        </p:txBody>
      </p:sp>
      <p:pic>
        <p:nvPicPr>
          <p:cNvPr id="3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925" y="1063125"/>
            <a:ext cx="2137275" cy="2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0925" y="1063125"/>
            <a:ext cx="2137275" cy="213727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6" name="Straight Arrow Connector 355"/>
          <p:cNvCxnSpPr/>
          <p:nvPr/>
        </p:nvCxnSpPr>
        <p:spPr>
          <a:xfrm>
            <a:off x="2743200" y="2434725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7" name="Picture 3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3125"/>
            <a:ext cx="492621" cy="383598"/>
          </a:xfrm>
          <a:prstGeom prst="rect">
            <a:avLst/>
          </a:prstGeom>
        </p:spPr>
      </p:pic>
      <p:grpSp>
        <p:nvGrpSpPr>
          <p:cNvPr id="358" name="Group 357"/>
          <p:cNvGrpSpPr/>
          <p:nvPr/>
        </p:nvGrpSpPr>
        <p:grpSpPr>
          <a:xfrm>
            <a:off x="6549525" y="1291725"/>
            <a:ext cx="1641268" cy="1644499"/>
            <a:chOff x="868681" y="634591"/>
            <a:chExt cx="2788919" cy="2794409"/>
          </a:xfrm>
          <a:solidFill>
            <a:schemeClr val="bg1">
              <a:lumMod val="10000"/>
            </a:schemeClr>
          </a:solidFill>
        </p:grpSpPr>
        <p:sp>
          <p:nvSpPr>
            <p:cNvPr id="359" name="Oval 358"/>
            <p:cNvSpPr/>
            <p:nvPr/>
          </p:nvSpPr>
          <p:spPr>
            <a:xfrm>
              <a:off x="868681" y="6428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1097281" y="640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1325881" y="640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15544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1783081" y="640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20116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22402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2468881" y="634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2697481" y="640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29260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31546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3383281" y="634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3611881" y="637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42" name="Oval 541"/>
            <p:cNvSpPr/>
            <p:nvPr/>
          </p:nvSpPr>
          <p:spPr>
            <a:xfrm>
              <a:off x="868681" y="868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4" name="Oval 713"/>
            <p:cNvSpPr/>
            <p:nvPr/>
          </p:nvSpPr>
          <p:spPr>
            <a:xfrm>
              <a:off x="1097281" y="865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6" name="Oval 715"/>
            <p:cNvSpPr/>
            <p:nvPr/>
          </p:nvSpPr>
          <p:spPr>
            <a:xfrm>
              <a:off x="1325881" y="865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7" name="Oval 716"/>
            <p:cNvSpPr/>
            <p:nvPr/>
          </p:nvSpPr>
          <p:spPr>
            <a:xfrm>
              <a:off x="15544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8" name="Oval 717"/>
            <p:cNvSpPr/>
            <p:nvPr/>
          </p:nvSpPr>
          <p:spPr>
            <a:xfrm>
              <a:off x="1783081" y="865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9" name="Oval 718"/>
            <p:cNvSpPr/>
            <p:nvPr/>
          </p:nvSpPr>
          <p:spPr>
            <a:xfrm>
              <a:off x="20116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0" name="Oval 719"/>
            <p:cNvSpPr/>
            <p:nvPr/>
          </p:nvSpPr>
          <p:spPr>
            <a:xfrm>
              <a:off x="22402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1" name="Oval 720"/>
            <p:cNvSpPr/>
            <p:nvPr/>
          </p:nvSpPr>
          <p:spPr>
            <a:xfrm>
              <a:off x="2468881" y="8604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2" name="Oval 721"/>
            <p:cNvSpPr/>
            <p:nvPr/>
          </p:nvSpPr>
          <p:spPr>
            <a:xfrm>
              <a:off x="2697481" y="865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9260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31546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3383281" y="8604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611881" y="863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7" name="Oval 726"/>
            <p:cNvSpPr/>
            <p:nvPr/>
          </p:nvSpPr>
          <p:spPr>
            <a:xfrm>
              <a:off x="868681" y="11000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8" name="Oval 727"/>
            <p:cNvSpPr/>
            <p:nvPr/>
          </p:nvSpPr>
          <p:spPr>
            <a:xfrm>
              <a:off x="1097281" y="1097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9" name="Oval 728"/>
            <p:cNvSpPr/>
            <p:nvPr/>
          </p:nvSpPr>
          <p:spPr>
            <a:xfrm>
              <a:off x="1325881" y="1097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0" name="Oval 729"/>
            <p:cNvSpPr/>
            <p:nvPr/>
          </p:nvSpPr>
          <p:spPr>
            <a:xfrm>
              <a:off x="15544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1783081" y="1097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20116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22402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2468881" y="1091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5" name="Oval 734"/>
            <p:cNvSpPr/>
            <p:nvPr/>
          </p:nvSpPr>
          <p:spPr>
            <a:xfrm>
              <a:off x="2697481" y="1097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6" name="Oval 735"/>
            <p:cNvSpPr/>
            <p:nvPr/>
          </p:nvSpPr>
          <p:spPr>
            <a:xfrm>
              <a:off x="29260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7" name="Oval 736"/>
            <p:cNvSpPr/>
            <p:nvPr/>
          </p:nvSpPr>
          <p:spPr>
            <a:xfrm>
              <a:off x="31546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8" name="Oval 737"/>
            <p:cNvSpPr/>
            <p:nvPr/>
          </p:nvSpPr>
          <p:spPr>
            <a:xfrm>
              <a:off x="3383281" y="1091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3611881" y="1094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868681" y="13258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1097281" y="1323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1325881" y="1323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3" name="Oval 742"/>
            <p:cNvSpPr/>
            <p:nvPr/>
          </p:nvSpPr>
          <p:spPr>
            <a:xfrm>
              <a:off x="15544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4" name="Oval 743"/>
            <p:cNvSpPr/>
            <p:nvPr/>
          </p:nvSpPr>
          <p:spPr>
            <a:xfrm>
              <a:off x="1783081" y="1323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5" name="Oval 744"/>
            <p:cNvSpPr/>
            <p:nvPr/>
          </p:nvSpPr>
          <p:spPr>
            <a:xfrm>
              <a:off x="20116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6" name="Oval 745"/>
            <p:cNvSpPr/>
            <p:nvPr/>
          </p:nvSpPr>
          <p:spPr>
            <a:xfrm>
              <a:off x="22402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2468881" y="13176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2697481" y="1323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29260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31546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1" name="Oval 750"/>
            <p:cNvSpPr/>
            <p:nvPr/>
          </p:nvSpPr>
          <p:spPr>
            <a:xfrm>
              <a:off x="3383281" y="13176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2" name="Oval 751"/>
            <p:cNvSpPr/>
            <p:nvPr/>
          </p:nvSpPr>
          <p:spPr>
            <a:xfrm>
              <a:off x="3611881" y="1320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3" name="Oval 752"/>
            <p:cNvSpPr/>
            <p:nvPr/>
          </p:nvSpPr>
          <p:spPr>
            <a:xfrm>
              <a:off x="868681" y="15572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4" name="Oval 753"/>
            <p:cNvSpPr/>
            <p:nvPr/>
          </p:nvSpPr>
          <p:spPr>
            <a:xfrm>
              <a:off x="1097281" y="15544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5" name="Oval 754"/>
            <p:cNvSpPr/>
            <p:nvPr/>
          </p:nvSpPr>
          <p:spPr>
            <a:xfrm>
              <a:off x="1325881" y="15544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6" name="Oval 755"/>
            <p:cNvSpPr/>
            <p:nvPr/>
          </p:nvSpPr>
          <p:spPr>
            <a:xfrm>
              <a:off x="15544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7" name="Oval 756"/>
            <p:cNvSpPr/>
            <p:nvPr/>
          </p:nvSpPr>
          <p:spPr>
            <a:xfrm>
              <a:off x="1783081" y="15544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8" name="Oval 757"/>
            <p:cNvSpPr/>
            <p:nvPr/>
          </p:nvSpPr>
          <p:spPr>
            <a:xfrm>
              <a:off x="20116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22402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0" name="Oval 759"/>
            <p:cNvSpPr/>
            <p:nvPr/>
          </p:nvSpPr>
          <p:spPr>
            <a:xfrm>
              <a:off x="2468881" y="1548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1" name="Oval 760"/>
            <p:cNvSpPr/>
            <p:nvPr/>
          </p:nvSpPr>
          <p:spPr>
            <a:xfrm>
              <a:off x="2697481" y="15544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2" name="Oval 761"/>
            <p:cNvSpPr/>
            <p:nvPr/>
          </p:nvSpPr>
          <p:spPr>
            <a:xfrm>
              <a:off x="29260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3" name="Oval 762"/>
            <p:cNvSpPr/>
            <p:nvPr/>
          </p:nvSpPr>
          <p:spPr>
            <a:xfrm>
              <a:off x="31546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4" name="Oval 763"/>
            <p:cNvSpPr/>
            <p:nvPr/>
          </p:nvSpPr>
          <p:spPr>
            <a:xfrm>
              <a:off x="3383281" y="1548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3611881" y="1551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868681" y="1783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1097281" y="1780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8" name="Oval 767"/>
            <p:cNvSpPr/>
            <p:nvPr/>
          </p:nvSpPr>
          <p:spPr>
            <a:xfrm>
              <a:off x="1325881" y="1780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9" name="Oval 768"/>
            <p:cNvSpPr/>
            <p:nvPr/>
          </p:nvSpPr>
          <p:spPr>
            <a:xfrm>
              <a:off x="15544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0" name="Oval 769"/>
            <p:cNvSpPr/>
            <p:nvPr/>
          </p:nvSpPr>
          <p:spPr>
            <a:xfrm>
              <a:off x="1783081" y="1780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1" name="Oval 770"/>
            <p:cNvSpPr/>
            <p:nvPr/>
          </p:nvSpPr>
          <p:spPr>
            <a:xfrm>
              <a:off x="20116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2" name="Oval 771"/>
            <p:cNvSpPr/>
            <p:nvPr/>
          </p:nvSpPr>
          <p:spPr>
            <a:xfrm>
              <a:off x="22402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3" name="Oval 772"/>
            <p:cNvSpPr/>
            <p:nvPr/>
          </p:nvSpPr>
          <p:spPr>
            <a:xfrm>
              <a:off x="2468881" y="17748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2697481" y="1780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29260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6" name="Oval 775"/>
            <p:cNvSpPr/>
            <p:nvPr/>
          </p:nvSpPr>
          <p:spPr>
            <a:xfrm>
              <a:off x="31546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7" name="Oval 776"/>
            <p:cNvSpPr/>
            <p:nvPr/>
          </p:nvSpPr>
          <p:spPr>
            <a:xfrm>
              <a:off x="3383281" y="17748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8" name="Oval 777"/>
            <p:cNvSpPr/>
            <p:nvPr/>
          </p:nvSpPr>
          <p:spPr>
            <a:xfrm>
              <a:off x="3611881" y="1777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9" name="Oval 778"/>
            <p:cNvSpPr/>
            <p:nvPr/>
          </p:nvSpPr>
          <p:spPr>
            <a:xfrm>
              <a:off x="868681" y="20144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0" name="Oval 779"/>
            <p:cNvSpPr/>
            <p:nvPr/>
          </p:nvSpPr>
          <p:spPr>
            <a:xfrm>
              <a:off x="1097281" y="2011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1" name="Oval 780"/>
            <p:cNvSpPr/>
            <p:nvPr/>
          </p:nvSpPr>
          <p:spPr>
            <a:xfrm>
              <a:off x="1325881" y="2011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2" name="Oval 781"/>
            <p:cNvSpPr/>
            <p:nvPr/>
          </p:nvSpPr>
          <p:spPr>
            <a:xfrm>
              <a:off x="15544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3" name="Oval 782"/>
            <p:cNvSpPr/>
            <p:nvPr/>
          </p:nvSpPr>
          <p:spPr>
            <a:xfrm>
              <a:off x="1783081" y="2011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4" name="Oval 783"/>
            <p:cNvSpPr/>
            <p:nvPr/>
          </p:nvSpPr>
          <p:spPr>
            <a:xfrm>
              <a:off x="20116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5" name="Oval 784"/>
            <p:cNvSpPr/>
            <p:nvPr/>
          </p:nvSpPr>
          <p:spPr>
            <a:xfrm>
              <a:off x="22402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6" name="Oval 785"/>
            <p:cNvSpPr/>
            <p:nvPr/>
          </p:nvSpPr>
          <p:spPr>
            <a:xfrm>
              <a:off x="2468881" y="2006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7" name="Oval 786"/>
            <p:cNvSpPr/>
            <p:nvPr/>
          </p:nvSpPr>
          <p:spPr>
            <a:xfrm>
              <a:off x="2697481" y="2011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8" name="Oval 787"/>
            <p:cNvSpPr/>
            <p:nvPr/>
          </p:nvSpPr>
          <p:spPr>
            <a:xfrm>
              <a:off x="29260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9" name="Oval 788"/>
            <p:cNvSpPr/>
            <p:nvPr/>
          </p:nvSpPr>
          <p:spPr>
            <a:xfrm>
              <a:off x="31546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0" name="Oval 789"/>
            <p:cNvSpPr/>
            <p:nvPr/>
          </p:nvSpPr>
          <p:spPr>
            <a:xfrm>
              <a:off x="3383281" y="2006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1" name="Oval 790"/>
            <p:cNvSpPr/>
            <p:nvPr/>
          </p:nvSpPr>
          <p:spPr>
            <a:xfrm>
              <a:off x="3611881" y="2008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2" name="Oval 791"/>
            <p:cNvSpPr/>
            <p:nvPr/>
          </p:nvSpPr>
          <p:spPr>
            <a:xfrm>
              <a:off x="868681" y="2240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3" name="Oval 792"/>
            <p:cNvSpPr/>
            <p:nvPr/>
          </p:nvSpPr>
          <p:spPr>
            <a:xfrm>
              <a:off x="1097281" y="2237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4" name="Oval 793"/>
            <p:cNvSpPr/>
            <p:nvPr/>
          </p:nvSpPr>
          <p:spPr>
            <a:xfrm>
              <a:off x="1325881" y="2237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15544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1783081" y="2237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7" name="Oval 796"/>
            <p:cNvSpPr/>
            <p:nvPr/>
          </p:nvSpPr>
          <p:spPr>
            <a:xfrm>
              <a:off x="20116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8" name="Oval 797"/>
            <p:cNvSpPr/>
            <p:nvPr/>
          </p:nvSpPr>
          <p:spPr>
            <a:xfrm>
              <a:off x="22402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9" name="Oval 798"/>
            <p:cNvSpPr/>
            <p:nvPr/>
          </p:nvSpPr>
          <p:spPr>
            <a:xfrm>
              <a:off x="2468881" y="22320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0" name="Oval 799"/>
            <p:cNvSpPr/>
            <p:nvPr/>
          </p:nvSpPr>
          <p:spPr>
            <a:xfrm>
              <a:off x="2697481" y="2237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1" name="Oval 800"/>
            <p:cNvSpPr/>
            <p:nvPr/>
          </p:nvSpPr>
          <p:spPr>
            <a:xfrm>
              <a:off x="29260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2" name="Oval 801"/>
            <p:cNvSpPr/>
            <p:nvPr/>
          </p:nvSpPr>
          <p:spPr>
            <a:xfrm>
              <a:off x="31546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3" name="Oval 802"/>
            <p:cNvSpPr/>
            <p:nvPr/>
          </p:nvSpPr>
          <p:spPr>
            <a:xfrm>
              <a:off x="3383281" y="22320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4" name="Oval 803"/>
            <p:cNvSpPr/>
            <p:nvPr/>
          </p:nvSpPr>
          <p:spPr>
            <a:xfrm>
              <a:off x="3611881" y="2234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5" name="Oval 804"/>
            <p:cNvSpPr/>
            <p:nvPr/>
          </p:nvSpPr>
          <p:spPr>
            <a:xfrm>
              <a:off x="868681" y="24716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6" name="Oval 805"/>
            <p:cNvSpPr/>
            <p:nvPr/>
          </p:nvSpPr>
          <p:spPr>
            <a:xfrm>
              <a:off x="1097281" y="24688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7" name="Oval 806"/>
            <p:cNvSpPr/>
            <p:nvPr/>
          </p:nvSpPr>
          <p:spPr>
            <a:xfrm>
              <a:off x="1325881" y="24688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8" name="Oval 807"/>
            <p:cNvSpPr/>
            <p:nvPr/>
          </p:nvSpPr>
          <p:spPr>
            <a:xfrm>
              <a:off x="15544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9" name="Oval 808"/>
            <p:cNvSpPr/>
            <p:nvPr/>
          </p:nvSpPr>
          <p:spPr>
            <a:xfrm>
              <a:off x="1783081" y="24688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0" name="Oval 809"/>
            <p:cNvSpPr/>
            <p:nvPr/>
          </p:nvSpPr>
          <p:spPr>
            <a:xfrm>
              <a:off x="20116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1" name="Oval 810"/>
            <p:cNvSpPr/>
            <p:nvPr/>
          </p:nvSpPr>
          <p:spPr>
            <a:xfrm>
              <a:off x="22402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2" name="Oval 811"/>
            <p:cNvSpPr/>
            <p:nvPr/>
          </p:nvSpPr>
          <p:spPr>
            <a:xfrm>
              <a:off x="2468881" y="2463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3" name="Oval 812"/>
            <p:cNvSpPr/>
            <p:nvPr/>
          </p:nvSpPr>
          <p:spPr>
            <a:xfrm>
              <a:off x="2697481" y="24688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4" name="Oval 813"/>
            <p:cNvSpPr/>
            <p:nvPr/>
          </p:nvSpPr>
          <p:spPr>
            <a:xfrm>
              <a:off x="29260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5" name="Oval 814"/>
            <p:cNvSpPr/>
            <p:nvPr/>
          </p:nvSpPr>
          <p:spPr>
            <a:xfrm>
              <a:off x="31546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6" name="Oval 815"/>
            <p:cNvSpPr/>
            <p:nvPr/>
          </p:nvSpPr>
          <p:spPr>
            <a:xfrm>
              <a:off x="3383281" y="24633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7" name="Oval 816"/>
            <p:cNvSpPr/>
            <p:nvPr/>
          </p:nvSpPr>
          <p:spPr>
            <a:xfrm>
              <a:off x="3611881" y="24661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8" name="Oval 817"/>
            <p:cNvSpPr/>
            <p:nvPr/>
          </p:nvSpPr>
          <p:spPr>
            <a:xfrm>
              <a:off x="868681" y="26974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9" name="Oval 818"/>
            <p:cNvSpPr/>
            <p:nvPr/>
          </p:nvSpPr>
          <p:spPr>
            <a:xfrm>
              <a:off x="1097281" y="2694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0" name="Oval 819"/>
            <p:cNvSpPr/>
            <p:nvPr/>
          </p:nvSpPr>
          <p:spPr>
            <a:xfrm>
              <a:off x="1325881" y="2694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1" name="Oval 820"/>
            <p:cNvSpPr/>
            <p:nvPr/>
          </p:nvSpPr>
          <p:spPr>
            <a:xfrm>
              <a:off x="15544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2" name="Oval 821"/>
            <p:cNvSpPr/>
            <p:nvPr/>
          </p:nvSpPr>
          <p:spPr>
            <a:xfrm>
              <a:off x="1783081" y="2694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3" name="Oval 822"/>
            <p:cNvSpPr/>
            <p:nvPr/>
          </p:nvSpPr>
          <p:spPr>
            <a:xfrm>
              <a:off x="20116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4" name="Oval 823"/>
            <p:cNvSpPr/>
            <p:nvPr/>
          </p:nvSpPr>
          <p:spPr>
            <a:xfrm>
              <a:off x="22402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5" name="Oval 824"/>
            <p:cNvSpPr/>
            <p:nvPr/>
          </p:nvSpPr>
          <p:spPr>
            <a:xfrm>
              <a:off x="2468881" y="26892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6" name="Oval 825"/>
            <p:cNvSpPr/>
            <p:nvPr/>
          </p:nvSpPr>
          <p:spPr>
            <a:xfrm>
              <a:off x="2697481" y="26947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7" name="Oval 826"/>
            <p:cNvSpPr/>
            <p:nvPr/>
          </p:nvSpPr>
          <p:spPr>
            <a:xfrm>
              <a:off x="29260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8" name="Oval 827"/>
            <p:cNvSpPr/>
            <p:nvPr/>
          </p:nvSpPr>
          <p:spPr>
            <a:xfrm>
              <a:off x="31546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9" name="Oval 828"/>
            <p:cNvSpPr/>
            <p:nvPr/>
          </p:nvSpPr>
          <p:spPr>
            <a:xfrm>
              <a:off x="3383281" y="26892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0" name="Oval 829"/>
            <p:cNvSpPr/>
            <p:nvPr/>
          </p:nvSpPr>
          <p:spPr>
            <a:xfrm>
              <a:off x="3611881" y="26919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1" name="Oval 830"/>
            <p:cNvSpPr/>
            <p:nvPr/>
          </p:nvSpPr>
          <p:spPr>
            <a:xfrm>
              <a:off x="868681" y="292882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2" name="Oval 831"/>
            <p:cNvSpPr/>
            <p:nvPr/>
          </p:nvSpPr>
          <p:spPr>
            <a:xfrm>
              <a:off x="1097281" y="2926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3" name="Oval 832"/>
            <p:cNvSpPr/>
            <p:nvPr/>
          </p:nvSpPr>
          <p:spPr>
            <a:xfrm>
              <a:off x="1325881" y="2926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4" name="Oval 833"/>
            <p:cNvSpPr/>
            <p:nvPr/>
          </p:nvSpPr>
          <p:spPr>
            <a:xfrm>
              <a:off x="15544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5" name="Oval 834"/>
            <p:cNvSpPr/>
            <p:nvPr/>
          </p:nvSpPr>
          <p:spPr>
            <a:xfrm>
              <a:off x="1783081" y="2926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6" name="Oval 835"/>
            <p:cNvSpPr/>
            <p:nvPr/>
          </p:nvSpPr>
          <p:spPr>
            <a:xfrm>
              <a:off x="20116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7" name="Oval 836"/>
            <p:cNvSpPr/>
            <p:nvPr/>
          </p:nvSpPr>
          <p:spPr>
            <a:xfrm>
              <a:off x="22402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8" name="Oval 837"/>
            <p:cNvSpPr/>
            <p:nvPr/>
          </p:nvSpPr>
          <p:spPr>
            <a:xfrm>
              <a:off x="2468881" y="2920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9" name="Oval 838"/>
            <p:cNvSpPr/>
            <p:nvPr/>
          </p:nvSpPr>
          <p:spPr>
            <a:xfrm>
              <a:off x="2697481" y="29260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0" name="Oval 839"/>
            <p:cNvSpPr/>
            <p:nvPr/>
          </p:nvSpPr>
          <p:spPr>
            <a:xfrm>
              <a:off x="29260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31546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3383281" y="29205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3611881" y="29233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868681" y="31546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1097281" y="3151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1325881" y="3151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15544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1783081" y="3151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20116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22402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2468881" y="31464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2697481" y="31519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3" name="Oval 852"/>
            <p:cNvSpPr/>
            <p:nvPr/>
          </p:nvSpPr>
          <p:spPr>
            <a:xfrm>
              <a:off x="29260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4" name="Oval 853"/>
            <p:cNvSpPr/>
            <p:nvPr/>
          </p:nvSpPr>
          <p:spPr>
            <a:xfrm>
              <a:off x="31546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3383281" y="31464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6" name="Oval 855"/>
            <p:cNvSpPr/>
            <p:nvPr/>
          </p:nvSpPr>
          <p:spPr>
            <a:xfrm>
              <a:off x="3611881" y="31491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7" name="Oval 856"/>
            <p:cNvSpPr/>
            <p:nvPr/>
          </p:nvSpPr>
          <p:spPr>
            <a:xfrm>
              <a:off x="868681" y="338328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8" name="Oval 857"/>
            <p:cNvSpPr/>
            <p:nvPr/>
          </p:nvSpPr>
          <p:spPr>
            <a:xfrm>
              <a:off x="1097281" y="3380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9" name="Oval 858"/>
            <p:cNvSpPr/>
            <p:nvPr/>
          </p:nvSpPr>
          <p:spPr>
            <a:xfrm>
              <a:off x="1325881" y="3380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0" name="Oval 859"/>
            <p:cNvSpPr/>
            <p:nvPr/>
          </p:nvSpPr>
          <p:spPr>
            <a:xfrm>
              <a:off x="15544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1" name="Oval 860"/>
            <p:cNvSpPr/>
            <p:nvPr/>
          </p:nvSpPr>
          <p:spPr>
            <a:xfrm>
              <a:off x="1783081" y="3380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2" name="Oval 861"/>
            <p:cNvSpPr/>
            <p:nvPr/>
          </p:nvSpPr>
          <p:spPr>
            <a:xfrm>
              <a:off x="20116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3" name="Oval 862"/>
            <p:cNvSpPr/>
            <p:nvPr/>
          </p:nvSpPr>
          <p:spPr>
            <a:xfrm>
              <a:off x="22402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4" name="Oval 863"/>
            <p:cNvSpPr/>
            <p:nvPr/>
          </p:nvSpPr>
          <p:spPr>
            <a:xfrm>
              <a:off x="2468881" y="33750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5" name="Oval 864"/>
            <p:cNvSpPr/>
            <p:nvPr/>
          </p:nvSpPr>
          <p:spPr>
            <a:xfrm>
              <a:off x="2697481" y="338053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6" name="Oval 865"/>
            <p:cNvSpPr/>
            <p:nvPr/>
          </p:nvSpPr>
          <p:spPr>
            <a:xfrm>
              <a:off x="29260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7" name="Oval 866"/>
            <p:cNvSpPr/>
            <p:nvPr/>
          </p:nvSpPr>
          <p:spPr>
            <a:xfrm>
              <a:off x="31546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8" name="Oval 867"/>
            <p:cNvSpPr/>
            <p:nvPr/>
          </p:nvSpPr>
          <p:spPr>
            <a:xfrm>
              <a:off x="3383281" y="3375046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9" name="Oval 868"/>
            <p:cNvSpPr/>
            <p:nvPr/>
          </p:nvSpPr>
          <p:spPr>
            <a:xfrm>
              <a:off x="3611881" y="3377791"/>
              <a:ext cx="45719" cy="45719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cxnSp>
        <p:nvCxnSpPr>
          <p:cNvPr id="870" name="Straight Arrow Connector 869"/>
          <p:cNvCxnSpPr/>
          <p:nvPr/>
        </p:nvCxnSpPr>
        <p:spPr>
          <a:xfrm>
            <a:off x="5486400" y="2434725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5257800"/>
            <a:ext cx="937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Related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: Computed Tomography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Florescence Microscopy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Medium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212069" y="3188936"/>
            <a:ext cx="2128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 “k-space”</a:t>
            </a:r>
            <a:endParaRPr lang="en-US" sz="2400" dirty="0">
              <a:solidFill>
                <a:srgbClr val="0808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4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139309" cy="1208151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943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Cadzow methods/Alternating projections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[“SAKE,” Shin et al., 2014], [“LORAKS,” Haldar, 2014] 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577977"/>
            <a:ext cx="8001000" cy="2822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577977"/>
            <a:ext cx="6413905" cy="2400627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Project onto </a:t>
            </a:r>
            <a:r>
              <a:rPr lang="en-US" sz="2400" b="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space of rank r matrices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	-Compute </a:t>
            </a:r>
            <a:r>
              <a:rPr lang="en-US" sz="2400" b="0" i="1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truncated SVD: 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>
                <a:ea typeface="Roboto Light" pitchFamily="2" charset="0"/>
                <a:cs typeface="Open Sans Condensed" pitchFamily="34" charset="0"/>
              </a:rPr>
              <a:t>Project </a:t>
            </a:r>
            <a:r>
              <a:rPr lang="en-US" sz="2400" dirty="0">
                <a:ea typeface="Roboto Light" pitchFamily="2" charset="0"/>
                <a:cs typeface="Open Sans Condensed" pitchFamily="34" charset="0"/>
              </a:rPr>
              <a:t>onto </a:t>
            </a:r>
            <a:r>
              <a:rPr lang="en-US" sz="2400" dirty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space of structured matrices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400" dirty="0">
                <a:ea typeface="Roboto Light" pitchFamily="2" charset="0"/>
                <a:cs typeface="Open Sans Condensed" pitchFamily="34" charset="0"/>
              </a:rPr>
              <a:t>	</a:t>
            </a:r>
            <a:r>
              <a:rPr lang="en-US" sz="2400" dirty="0" smtClean="0">
                <a:ea typeface="Roboto Light" pitchFamily="2" charset="0"/>
                <a:cs typeface="Open Sans Condensed" pitchFamily="34" charset="0"/>
              </a:rPr>
              <a:t>-Average </a:t>
            </a:r>
            <a:r>
              <a:rPr lang="en-US" sz="2400" dirty="0">
                <a:ea typeface="Roboto Light" pitchFamily="2" charset="0"/>
                <a:cs typeface="Open Sans Condensed" pitchFamily="34" charset="0"/>
              </a:rPr>
              <a:t>along “diagonals</a:t>
            </a:r>
            <a:r>
              <a:rPr lang="en-US" sz="2400" dirty="0" smtClean="0">
                <a:ea typeface="Roboto Light" pitchFamily="2" charset="0"/>
                <a:cs typeface="Open Sans Condensed" pitchFamily="34" charset="0"/>
              </a:rPr>
              <a:t>”</a:t>
            </a:r>
            <a:endParaRPr lang="en-US" sz="2400" b="1" dirty="0" smtClean="0">
              <a:solidFill>
                <a:schemeClr val="tx1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15200" y="4800600"/>
            <a:ext cx="914400" cy="1371600"/>
            <a:chOff x="7083544" y="3200400"/>
            <a:chExt cx="1482811" cy="2224216"/>
          </a:xfrm>
        </p:grpSpPr>
        <p:sp>
          <p:nvSpPr>
            <p:cNvPr id="17" name="Rectangle 16"/>
            <p:cNvSpPr/>
            <p:nvPr/>
          </p:nvSpPr>
          <p:spPr>
            <a:xfrm>
              <a:off x="7083544" y="34475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30680" y="36946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77815" y="39418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24950" y="41889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72085" y="44360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12541" y="46832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3544" y="32004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30680" y="34475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77815" y="36946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24950" y="39418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72085" y="41889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19220" y="44360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30680" y="32004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77815" y="34475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24950" y="36946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72085" y="39418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19220" y="41889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77815" y="32004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4950" y="34475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72085" y="36946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19220" y="39418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24950" y="32004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72085" y="34475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19220" y="36946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72085" y="32004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19220" y="34475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19220" y="32004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83544" y="51774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83544" y="49303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30680" y="51774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3544" y="46832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330680" y="49303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77815" y="51774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83544" y="44360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30680" y="46832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77815" y="49303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824950" y="51774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83544" y="41889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330680" y="44360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77815" y="46832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24950" y="49303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72085" y="51774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83544" y="39418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30680" y="41889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77815" y="44360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24950" y="46832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72085" y="49303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19220" y="51774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83544" y="36946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30680" y="39418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77815" y="41889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24950" y="44360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72085" y="46832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19220" y="49303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86600" y="3200400"/>
              <a:ext cx="1467059" cy="2224216"/>
            </a:xfrm>
            <a:prstGeom prst="rect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57200" y="2971800"/>
            <a:ext cx="8001000" cy="676052"/>
          </a:xfrm>
          <a:prstGeom prst="rect">
            <a:avLst/>
          </a:prstGeom>
          <a:solidFill>
            <a:schemeClr val="tx1"/>
          </a:solidFill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Alternating projection algorithm (</a:t>
            </a:r>
            <a:r>
              <a:rPr lang="en-US" sz="2400" dirty="0" err="1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Cadzow</a:t>
            </a: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)</a:t>
            </a:r>
            <a:endParaRPr lang="en-US" sz="2800" b="0" dirty="0" smtClean="0">
              <a:solidFill>
                <a:schemeClr val="bg1"/>
              </a:solidFill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257800" y="2122714"/>
            <a:ext cx="2155371" cy="620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5279572" y="1295400"/>
            <a:ext cx="2155371" cy="620485"/>
          </a:xfrm>
          <a:prstGeom prst="roundRect">
            <a:avLst/>
          </a:prstGeom>
          <a:noFill/>
          <a:ln w="57150">
            <a:solidFill>
              <a:srgbClr val="080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08D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43800" y="4800600"/>
            <a:ext cx="685800" cy="685800"/>
          </a:xfrm>
          <a:prstGeom prst="straightConnector1">
            <a:avLst/>
          </a:prstGeom>
          <a:ln w="57150">
            <a:solidFill>
              <a:srgbClr val="0808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37" y="4319337"/>
            <a:ext cx="2080260" cy="370713"/>
          </a:xfrm>
          <a:prstGeom prst="rect">
            <a:avLst/>
          </a:prstGeom>
        </p:spPr>
      </p:pic>
      <p:sp>
        <p:nvSpPr>
          <p:cNvPr id="76" name="Circular Arrow 75"/>
          <p:cNvSpPr/>
          <p:nvPr/>
        </p:nvSpPr>
        <p:spPr>
          <a:xfrm>
            <a:off x="685800" y="5715000"/>
            <a:ext cx="631372" cy="631372"/>
          </a:xfrm>
          <a:prstGeom prst="circularArrow">
            <a:avLst>
              <a:gd name="adj1" fmla="val 0"/>
              <a:gd name="adj2" fmla="val 1140029"/>
              <a:gd name="adj3" fmla="val 19261981"/>
              <a:gd name="adj4" fmla="val 2861010"/>
              <a:gd name="adj5" fmla="val 597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0" y="2122714"/>
            <a:ext cx="2155371" cy="620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971800"/>
            <a:ext cx="73152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085773"/>
            <a:ext cx="6629400" cy="2954625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Drawbacks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Highly n</a:t>
            </a:r>
            <a:r>
              <a:rPr lang="en-US" sz="2400" dirty="0" smtClean="0">
                <a:solidFill>
                  <a:srgbClr val="C00000"/>
                </a:solidFill>
                <a:ea typeface="Roboto Light" pitchFamily="2" charset="0"/>
                <a:cs typeface="Open Sans Condensed" pitchFamily="34" charset="0"/>
              </a:rPr>
              <a:t>on-convex</a:t>
            </a:r>
            <a:endParaRPr lang="en-US" sz="2400" dirty="0" smtClean="0">
              <a:solidFill>
                <a:srgbClr val="C00000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Need estimate of rank bound r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Complexity grows with r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Naïve approach needs to store large matrix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5139309" cy="1208151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943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Cadzow methods/Alternating projections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[“SAKE,” Shin et al., 2014], [“LORAKS,” Haldar, 2014] 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343400" y="2743200"/>
            <a:ext cx="13716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0051"/>
            <a:ext cx="6526149" cy="658749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657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     Nuclear norm minimization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971800"/>
            <a:ext cx="7315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3217575"/>
            <a:ext cx="5418441" cy="295462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Singular value </a:t>
            </a:r>
            <a:r>
              <a:rPr lang="en-US" sz="2400" dirty="0" err="1" smtClean="0">
                <a:latin typeface="+mj-lt"/>
                <a:ea typeface="Roboto Light" pitchFamily="2" charset="0"/>
                <a:cs typeface="Open Sans Condensed" pitchFamily="34" charset="0"/>
              </a:rPr>
              <a:t>thresholding</a:t>
            </a: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 step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	-compute</a:t>
            </a:r>
            <a:r>
              <a:rPr lang="en-US" sz="2400" b="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400" b="0" i="1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full SVD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of X!</a:t>
            </a:r>
            <a:b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endParaRPr lang="en-US" sz="2400" b="0" dirty="0" smtClean="0">
              <a:solidFill>
                <a:schemeClr val="tx1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Solve linear least squares problem</a:t>
            </a:r>
            <a:b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	-analytic solution or CG solve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rcular Arrow 17"/>
          <p:cNvSpPr/>
          <p:nvPr/>
        </p:nvSpPr>
        <p:spPr>
          <a:xfrm>
            <a:off x="7434944" y="5584371"/>
            <a:ext cx="631372" cy="631372"/>
          </a:xfrm>
          <a:prstGeom prst="circularArrow">
            <a:avLst>
              <a:gd name="adj1" fmla="val 0"/>
              <a:gd name="adj2" fmla="val 1140029"/>
              <a:gd name="adj3" fmla="val 19261981"/>
              <a:gd name="adj4" fmla="val 2861010"/>
              <a:gd name="adj5" fmla="val 597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33167"/>
            <a:ext cx="7315200" cy="738633"/>
          </a:xfrm>
          <a:prstGeom prst="rect">
            <a:avLst/>
          </a:prstGeom>
          <a:solidFill>
            <a:schemeClr val="tx1"/>
          </a:solidFill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  ADMM = Singular value </a:t>
            </a:r>
            <a:r>
              <a:rPr lang="en-US" sz="2400" dirty="0" err="1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thresholding</a:t>
            </a: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 (SVT)</a:t>
            </a:r>
            <a:endParaRPr lang="en-US" sz="2400" b="0" dirty="0" smtClean="0">
              <a:solidFill>
                <a:schemeClr val="bg1"/>
              </a:solidFill>
              <a:ea typeface="Roboto Light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0" y="2286000"/>
            <a:ext cx="9139425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93" y="3070860"/>
            <a:ext cx="5123307" cy="586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2286000"/>
            <a:ext cx="6400800" cy="738633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“U,V factorization trick”</a:t>
            </a:r>
            <a:endParaRPr lang="en-US" sz="2000" dirty="0" smtClean="0"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8994" y="4492563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6130" y="4739699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3265" y="4986834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5233969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7535" y="5481104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87991" y="5728239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8994" y="4245428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6130" y="4492563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53265" y="4739699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4986834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7535" y="5233969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94670" y="5481104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6130" y="4245428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3265" y="4492563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4739699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7535" y="4986834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4670" y="5233969"/>
            <a:ext cx="247135" cy="24713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3265" y="4245428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0400" y="4492563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7535" y="4739699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4670" y="4986834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0400" y="4245428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47535" y="4492563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4670" y="4739699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47535" y="4245428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4670" y="4492563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94670" y="4245428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58994" y="6222509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58994" y="5975374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6130" y="6222509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58994" y="5728239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06130" y="5975374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53265" y="6222509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58994" y="5481104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06130" y="5728239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53265" y="5975374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00400" y="6222509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58994" y="5233969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06130" y="5481104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53265" y="5728239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00400" y="5975374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47535" y="6222509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58994" y="4986834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06130" y="5233969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53265" y="5481104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00400" y="5728239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47535" y="5975374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694670" y="6222509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58994" y="4739699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06130" y="4986834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53265" y="5233969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00400" y="5481104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47535" y="5728239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94670" y="5975374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62050" y="4245428"/>
            <a:ext cx="1467059" cy="2224216"/>
          </a:xfrm>
          <a:prstGeom prst="rect">
            <a:avLst/>
          </a:prstGeom>
          <a:noFill/>
          <a:ln w="38100" cap="flat" cmpd="sng" algn="ctr">
            <a:solidFill>
              <a:srgbClr val="002E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4" name="Picture 1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7" y="3929743"/>
            <a:ext cx="237363" cy="24536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534928" y="4492563"/>
            <a:ext cx="247135" cy="247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2064" y="4739699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34928" y="4245428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82064" y="4492563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82064" y="4245428"/>
            <a:ext cx="247135" cy="247135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34928" y="6222509"/>
            <a:ext cx="247135" cy="247135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34928" y="5975374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82064" y="6222509"/>
            <a:ext cx="247135" cy="24713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34928" y="5728239"/>
            <a:ext cx="247135" cy="247135"/>
          </a:xfrm>
          <a:prstGeom prst="rect">
            <a:avLst/>
          </a:prstGeom>
          <a:solidFill>
            <a:srgbClr val="1F497D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82064" y="5975374"/>
            <a:ext cx="247135" cy="2471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34928" y="5481104"/>
            <a:ext cx="247135" cy="247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82064" y="5728239"/>
            <a:ext cx="247135" cy="24713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34928" y="5233969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82064" y="5481104"/>
            <a:ext cx="247135" cy="24713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34928" y="4986834"/>
            <a:ext cx="247135" cy="247135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82064" y="5233969"/>
            <a:ext cx="247135" cy="2471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34928" y="4739699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82064" y="4986834"/>
            <a:ext cx="247135" cy="24713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86400" y="4461964"/>
            <a:ext cx="247135" cy="247135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486400" y="4214829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33536" y="4461964"/>
            <a:ext cx="247135" cy="24713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33536" y="4214829"/>
            <a:ext cx="247135" cy="247135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980671" y="4461964"/>
            <a:ext cx="247135" cy="247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80671" y="4214829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227806" y="4461964"/>
            <a:ext cx="247135" cy="24713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227806" y="4214829"/>
            <a:ext cx="247135" cy="24713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74941" y="4461964"/>
            <a:ext cx="247135" cy="2471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74941" y="4214829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22076" y="4461964"/>
            <a:ext cx="247135" cy="24713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22076" y="4214829"/>
            <a:ext cx="247135" cy="24713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2000" y="4245428"/>
            <a:ext cx="457200" cy="222421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486400" y="4245428"/>
            <a:ext cx="1447799" cy="457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" name="Picture 1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8" y="4394454"/>
            <a:ext cx="274701" cy="10134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40628"/>
            <a:ext cx="208026" cy="25336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8" y="3886200"/>
            <a:ext cx="432054" cy="31737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4354286"/>
            <a:ext cx="200025" cy="200025"/>
          </a:xfrm>
          <a:prstGeom prst="rect">
            <a:avLst/>
          </a:prstGeom>
        </p:spPr>
      </p:pic>
      <p:cxnSp>
        <p:nvCxnSpPr>
          <p:cNvPr id="107" name="Straight Connector 106"/>
          <p:cNvCxnSpPr>
            <a:stCxn id="84" idx="3"/>
          </p:cNvCxnSpPr>
          <p:nvPr/>
        </p:nvCxnSpPr>
        <p:spPr>
          <a:xfrm>
            <a:off x="5029199" y="5604672"/>
            <a:ext cx="914401" cy="240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1" idx="2"/>
          </p:cNvCxnSpPr>
          <p:nvPr/>
        </p:nvCxnSpPr>
        <p:spPr>
          <a:xfrm>
            <a:off x="5857104" y="4709099"/>
            <a:ext cx="315096" cy="67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943600" y="5290456"/>
            <a:ext cx="2526623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Low-rank factors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7" y="4684486"/>
            <a:ext cx="718376" cy="162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2" y="6469743"/>
            <a:ext cx="670370" cy="16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44" y="6535058"/>
            <a:ext cx="833247" cy="16459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0051"/>
            <a:ext cx="6526149" cy="658749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/>
        </p:nvSpPr>
        <p:spPr>
          <a:xfrm>
            <a:off x="3657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     Nuclear norm minimization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8580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Nuclear norm minimization </a:t>
            </a:r>
            <a:r>
              <a:rPr lang="en" sz="2800" i="1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with U,V factorization</a:t>
            </a:r>
            <a:br>
              <a:rPr lang="en" sz="2800" i="1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[O.&amp; Jacob, SampTA 2015],  [“ALOHA”, Jin et al., ISBI 2015]</a:t>
            </a:r>
            <a:endParaRPr lang="en-US" sz="20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914400" y="2971800"/>
            <a:ext cx="7315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143000" y="3217575"/>
            <a:ext cx="6025978" cy="295462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strike="sngStrike" dirty="0" smtClean="0">
                <a:latin typeface="+mj-lt"/>
                <a:ea typeface="Roboto Light" pitchFamily="2" charset="0"/>
                <a:cs typeface="Open Sans Condensed" pitchFamily="34" charset="0"/>
              </a:rPr>
              <a:t>Singular value </a:t>
            </a:r>
            <a:r>
              <a:rPr lang="en-US" sz="2400" strike="sngStrike" dirty="0" err="1" smtClean="0">
                <a:latin typeface="+mj-lt"/>
                <a:ea typeface="Roboto Light" pitchFamily="2" charset="0"/>
                <a:cs typeface="Open Sans Condensed" pitchFamily="34" charset="0"/>
              </a:rPr>
              <a:t>thresholding</a:t>
            </a:r>
            <a:r>
              <a:rPr lang="en-US" sz="2400" strike="sngStrike" dirty="0" smtClean="0">
                <a:latin typeface="+mj-lt"/>
                <a:ea typeface="Roboto Light" pitchFamily="2" charset="0"/>
                <a:cs typeface="Open Sans Condensed" pitchFamily="34" charset="0"/>
              </a:rPr>
              <a:t> step</a:t>
            </a:r>
            <a:r>
              <a:rPr lang="en-US" sz="2400" b="0" strike="sngStrike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400" b="0" strike="sngStrike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b="0" strike="sngStrike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	-compute</a:t>
            </a:r>
            <a:r>
              <a:rPr lang="en-US" sz="2400" b="0" strike="sngStrike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 </a:t>
            </a:r>
            <a:r>
              <a:rPr lang="en-US" sz="2400" b="0" i="1" strike="sngStrike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full SVD </a:t>
            </a:r>
            <a:r>
              <a:rPr lang="en-US" sz="2400" b="0" strike="sngStrike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of X!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SVD-free </a:t>
            </a: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  <a:sym typeface="Wingdings" pitchFamily="2" charset="2"/>
              </a:rPr>
              <a:t> fast matrix inversion steps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Solve linear least squares problem</a:t>
            </a:r>
            <a:b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	-analytic solution or CG solve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257800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ircular Arrow 116"/>
          <p:cNvSpPr/>
          <p:nvPr/>
        </p:nvSpPr>
        <p:spPr>
          <a:xfrm>
            <a:off x="7434944" y="5584371"/>
            <a:ext cx="631372" cy="631372"/>
          </a:xfrm>
          <a:prstGeom prst="circularArrow">
            <a:avLst>
              <a:gd name="adj1" fmla="val 0"/>
              <a:gd name="adj2" fmla="val 1140029"/>
              <a:gd name="adj3" fmla="val 19261981"/>
              <a:gd name="adj4" fmla="val 2861010"/>
              <a:gd name="adj5" fmla="val 597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14400" y="2461767"/>
            <a:ext cx="7315200" cy="676052"/>
          </a:xfrm>
          <a:prstGeom prst="rect">
            <a:avLst/>
          </a:prstGeom>
          <a:solidFill>
            <a:schemeClr val="tx1"/>
          </a:solidFill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UV factorization approach</a:t>
            </a:r>
            <a:endParaRPr lang="en-US" sz="2800" b="0" dirty="0" smtClean="0">
              <a:solidFill>
                <a:schemeClr val="bg1"/>
              </a:solidFill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0501"/>
            <a:ext cx="5816727" cy="13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2971800"/>
            <a:ext cx="73152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085773"/>
            <a:ext cx="6629400" cy="2954625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Drawbacks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Big memory footprint—not feasible for 3-D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U,V trick is non-convex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rgbClr val="C00000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rgbClr val="C00000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0501"/>
            <a:ext cx="5816727" cy="1325499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68580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Nuclear norm minimization </a:t>
            </a:r>
            <a:r>
              <a:rPr lang="en" sz="2800" i="1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with U,V factorization</a:t>
            </a:r>
            <a:br>
              <a:rPr lang="en" sz="2800" i="1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[O.&amp; Jacob, SampTA 2015],  [“ALOHA”, Jin et al., ISBI 2015]</a:t>
            </a:r>
            <a:endParaRPr lang="en-US" sz="20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None of current approaches exploit</a:t>
            </a:r>
            <a:br>
              <a:rPr lang="en-US" sz="2800" dirty="0" smtClean="0"/>
            </a:br>
            <a:r>
              <a:rPr lang="en-US" sz="2800" dirty="0" smtClean="0"/>
              <a:t>structure of matrix </a:t>
            </a:r>
            <a:r>
              <a:rPr lang="en-US" sz="2800" dirty="0" err="1" smtClean="0"/>
              <a:t>liftings</a:t>
            </a:r>
            <a:r>
              <a:rPr lang="en-US" sz="2800" dirty="0" smtClean="0"/>
              <a:t> (e.g. </a:t>
            </a:r>
            <a:r>
              <a:rPr lang="en-US" sz="2800" dirty="0" err="1" smtClean="0"/>
              <a:t>Hankel</a:t>
            </a:r>
            <a:r>
              <a:rPr lang="en-US" sz="2800" dirty="0" smtClean="0"/>
              <a:t>/</a:t>
            </a:r>
            <a:r>
              <a:rPr lang="en-US" sz="2800" dirty="0" err="1" smtClean="0"/>
              <a:t>Toeplitz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Can we exploit this structure to give a more efficient algorithm?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37460" y="2514600"/>
            <a:ext cx="1371600" cy="2057400"/>
            <a:chOff x="7083544" y="3200400"/>
            <a:chExt cx="1482811" cy="2224216"/>
          </a:xfrm>
        </p:grpSpPr>
        <p:sp>
          <p:nvSpPr>
            <p:cNvPr id="5" name="Rectangle 4"/>
            <p:cNvSpPr/>
            <p:nvPr/>
          </p:nvSpPr>
          <p:spPr>
            <a:xfrm>
              <a:off x="7083544" y="344753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30680" y="369467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7815" y="394180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4950" y="418894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2085" y="4436076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12541" y="4683211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3544" y="3200400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0680" y="3447535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77815" y="369467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24950" y="394180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72085" y="4188941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9220" y="4436076"/>
              <a:ext cx="247135" cy="247135"/>
            </a:xfrm>
            <a:prstGeom prst="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30680" y="320040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77815" y="344753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4950" y="369467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72085" y="3941806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19220" y="4188941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7815" y="320040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24950" y="344753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72085" y="3694671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19220" y="3941806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24950" y="3200400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72085" y="3447535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19220" y="3694671"/>
              <a:ext cx="247135" cy="24713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72085" y="3200400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319220" y="3447535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19220" y="3200400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83544" y="5177481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83544" y="4930346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30680" y="5177481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3544" y="468321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30680" y="4930346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77815" y="5177481"/>
              <a:ext cx="247135" cy="247135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83544" y="443607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30680" y="468321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77815" y="4930346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24950" y="5177481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83544" y="418894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330680" y="443607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77815" y="468321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24950" y="4930346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72085" y="5177481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83544" y="394180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30680" y="418894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77815" y="443607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24950" y="468321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72085" y="4930346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19220" y="5177481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83544" y="369467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30680" y="394180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77815" y="418894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24950" y="443607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72085" y="4683211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319220" y="4930346"/>
              <a:ext cx="247135" cy="2471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86600" y="3200400"/>
              <a:ext cx="1467059" cy="2224216"/>
            </a:xfrm>
            <a:prstGeom prst="rect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9452"/>
            <a:ext cx="849527" cy="515895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4137660" y="2743200"/>
            <a:ext cx="228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137660" y="2514600"/>
            <a:ext cx="228600" cy="2286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137660" y="3200401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37660" y="2971801"/>
            <a:ext cx="228600" cy="228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137660" y="36576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137660" y="3429000"/>
            <a:ext cx="228600" cy="228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140487" y="2514600"/>
            <a:ext cx="225773" cy="1371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0900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3" name="Picture 1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200465" cy="228600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2971800"/>
            <a:ext cx="157734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685800"/>
            <a:ext cx="6629400" cy="3877954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Outline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ea typeface="Roboto Light" pitchFamily="2" charset="0"/>
                <a:cs typeface="Open Sans Condensed" pitchFamily="34" charset="0"/>
              </a:rPr>
              <a:t>Prior Art</a:t>
            </a:r>
            <a:endParaRPr lang="en-US" sz="4000" dirty="0" smtClean="0"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Proposed Algorithm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latin typeface="+mj-lt"/>
                <a:ea typeface="Roboto Light" pitchFamily="2" charset="0"/>
                <a:cs typeface="Open Sans Condensed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4478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230" y="1192506"/>
            <a:ext cx="8469170" cy="10008894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IRLS: </a:t>
            </a:r>
            <a:r>
              <a:rPr lang="en-US" sz="2400" b="1" dirty="0" smtClean="0">
                <a:solidFill>
                  <a:srgbClr val="0808D6"/>
                </a:solidFill>
                <a:latin typeface="+mj-lt"/>
              </a:rPr>
              <a:t>I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terative </a:t>
            </a:r>
            <a:r>
              <a:rPr lang="en-US" sz="2400" b="1" dirty="0" smtClean="0">
                <a:solidFill>
                  <a:srgbClr val="0808D6"/>
                </a:solidFill>
                <a:latin typeface="+mj-lt"/>
              </a:rPr>
              <a:t>R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eweighted </a:t>
            </a:r>
            <a:r>
              <a:rPr lang="en-US" sz="2400" b="1" dirty="0" smtClean="0">
                <a:solidFill>
                  <a:srgbClr val="0808D6"/>
                </a:solidFill>
                <a:latin typeface="+mj-lt"/>
              </a:rPr>
              <a:t>L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east </a:t>
            </a:r>
            <a:r>
              <a:rPr lang="en-US" sz="2400" b="1" dirty="0" smtClean="0">
                <a:solidFill>
                  <a:srgbClr val="0808D6"/>
                </a:solidFill>
                <a:latin typeface="+mj-lt"/>
              </a:rPr>
              <a:t>S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quares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Proposed for low-rank matrix completion in</a:t>
            </a:r>
            <a:br>
              <a:rPr lang="en-US" sz="24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[</a:t>
            </a:r>
            <a:r>
              <a:rPr lang="en-US" sz="2000" dirty="0" err="1" smtClean="0">
                <a:latin typeface="+mj-lt"/>
              </a:rPr>
              <a:t>Fornasier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Rauhut</a:t>
            </a:r>
            <a:r>
              <a:rPr lang="en-US" sz="2000" dirty="0" smtClean="0">
                <a:latin typeface="+mj-lt"/>
              </a:rPr>
              <a:t>, &amp; Ward, 2011], [Mohan &amp; </a:t>
            </a:r>
            <a:r>
              <a:rPr lang="en-US" sz="2000" dirty="0" err="1" smtClean="0">
                <a:latin typeface="+mj-lt"/>
              </a:rPr>
              <a:t>Fazel</a:t>
            </a:r>
            <a:r>
              <a:rPr lang="en-US" sz="2000" dirty="0" smtClean="0">
                <a:latin typeface="+mj-lt"/>
              </a:rPr>
              <a:t>, 2012]</a:t>
            </a: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Solves: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Idea: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Proposed Approach: 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Adapt </a:t>
            </a: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IRLS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 algorithm for </a:t>
            </a:r>
            <a:r>
              <a:rPr lang="en" sz="2800" dirty="0" smtClean="0">
                <a:solidFill>
                  <a:schemeClr val="accent5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nuclear norm minimization</a:t>
            </a:r>
            <a:endParaRPr lang="en-US" sz="2800" i="1" dirty="0">
              <a:solidFill>
                <a:schemeClr val="accent5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00600"/>
            <a:ext cx="3108960" cy="551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486400"/>
            <a:ext cx="3005328" cy="481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733544" cy="63398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629400" y="5029200"/>
            <a:ext cx="0" cy="685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58000" y="5029200"/>
            <a:ext cx="145264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Alternate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3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863062"/>
            <a:ext cx="8469170" cy="6315575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Original IRLS: To recover low-rank matrix X, iterate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1557528"/>
            <a:ext cx="7138416" cy="141427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88412" y="1600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65760" y="228600"/>
            <a:ext cx="94640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Compressed Sensing MRI Reconstruction</a:t>
            </a:r>
            <a:r>
              <a:rPr lang="en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endParaRPr lang="en-US" sz="20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3952494" cy="5360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578733"/>
            <a:ext cx="4173855" cy="53606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43000"/>
            <a:ext cx="2137275" cy="2137275"/>
          </a:xfrm>
          <a:prstGeom prst="rect">
            <a:avLst/>
          </a:prstGeom>
          <a:noFill/>
          <a:ln w="38100">
            <a:solidFill>
              <a:srgbClr val="0808D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31868" y="2099101"/>
            <a:ext cx="303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smoothness/</a:t>
            </a:r>
            <a:r>
              <a:rPr lang="en-US" sz="2400" i="1" dirty="0" err="1" smtClean="0">
                <a:solidFill>
                  <a:srgbClr val="0808D6"/>
                </a:solidFill>
                <a:latin typeface="+mj-lt"/>
              </a:rPr>
              <a:t>sparsity</a:t>
            </a: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/>
            </a:r>
            <a:br>
              <a:rPr lang="en-US" sz="2400" i="1" dirty="0" smtClean="0">
                <a:solidFill>
                  <a:srgbClr val="0808D6"/>
                </a:solidFill>
                <a:latin typeface="+mj-lt"/>
              </a:rPr>
            </a:b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regularization penalty</a:t>
            </a:r>
            <a:endParaRPr lang="en-US" sz="2400" i="1" dirty="0">
              <a:solidFill>
                <a:srgbClr val="0808D6"/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7086600" y="1828800"/>
            <a:ext cx="228600" cy="228600"/>
          </a:xfrm>
          <a:prstGeom prst="line">
            <a:avLst/>
          </a:prstGeom>
          <a:ln>
            <a:solidFill>
              <a:srgbClr val="080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160020" cy="1626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2057400"/>
            <a:ext cx="225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808D6"/>
                </a:solidFill>
                <a:latin typeface="+mj-lt"/>
              </a:rPr>
              <a:t>r</a:t>
            </a: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ecovery posed </a:t>
            </a:r>
            <a:br>
              <a:rPr lang="en-US" sz="2400" i="1" dirty="0" smtClean="0">
                <a:solidFill>
                  <a:srgbClr val="0808D6"/>
                </a:solidFill>
                <a:latin typeface="+mj-lt"/>
              </a:rPr>
            </a:b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in</a:t>
            </a:r>
            <a:r>
              <a:rPr lang="en-US" sz="2400" i="1" dirty="0">
                <a:solidFill>
                  <a:srgbClr val="0808D6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discrete </a:t>
            </a:r>
            <a:br>
              <a:rPr lang="en-US" sz="2400" i="1" dirty="0" smtClean="0">
                <a:solidFill>
                  <a:srgbClr val="0808D6"/>
                </a:solidFill>
                <a:latin typeface="+mj-lt"/>
              </a:rPr>
            </a:b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image domain</a:t>
            </a:r>
            <a:endParaRPr lang="en-US" sz="2400" i="1" dirty="0">
              <a:solidFill>
                <a:srgbClr val="0808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438748"/>
            <a:ext cx="3611856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400" i="1" dirty="0" smtClean="0">
                <a:latin typeface="+mj-lt"/>
                <a:ea typeface="Roboto Light" pitchFamily="2" charset="0"/>
                <a:cs typeface="Open Sans Condensed" pitchFamily="34" charset="0"/>
              </a:rPr>
              <a:t>Example: </a:t>
            </a:r>
            <a:r>
              <a:rPr lang="en-US" sz="2400" i="1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TV-minimization</a:t>
            </a:r>
            <a:endParaRPr lang="en-US" sz="2400" b="0" i="1" dirty="0" smtClean="0">
              <a:solidFill>
                <a:srgbClr val="C00000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429000" y="1828800"/>
            <a:ext cx="228600" cy="228600"/>
          </a:xfrm>
          <a:prstGeom prst="line">
            <a:avLst/>
          </a:prstGeom>
          <a:ln>
            <a:solidFill>
              <a:srgbClr val="080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600200" y="4343400"/>
            <a:ext cx="5799891" cy="2519065"/>
            <a:chOff x="457200" y="1827471"/>
            <a:chExt cx="8722448" cy="3788417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034752" y="3200400"/>
              <a:ext cx="107449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902" y="2514600"/>
              <a:ext cx="1560195" cy="31546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827471"/>
              <a:ext cx="3221789" cy="32030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200400" cy="32004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270277" y="4921591"/>
              <a:ext cx="3909371" cy="694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  <a:latin typeface="+mj-lt"/>
                  <a:sym typeface="Wingdings" pitchFamily="2" charset="2"/>
                </a:rPr>
                <a:t>Rel. Error = 5%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" y="4921591"/>
              <a:ext cx="3200400" cy="694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  <a:latin typeface="+mj-lt"/>
                  <a:sym typeface="Wingdings" pitchFamily="2" charset="2"/>
                </a:rPr>
                <a:t>25% k-space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2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863062"/>
            <a:ext cx="8469170" cy="7571303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Original IRLS: To recover low-rank matrix X, iterate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808D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We adapt to structured case: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1557528"/>
            <a:ext cx="7138416" cy="14142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88412" y="1600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4114800"/>
            <a:ext cx="7525512" cy="14965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42256" y="4180115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75156"/>
            <a:ext cx="186842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863062"/>
            <a:ext cx="8469170" cy="7571303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Original IRLS: To recover low-rank matrix X, iterate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0808D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808D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We adapt to structured case: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" y="1557528"/>
            <a:ext cx="7138416" cy="14142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88412" y="1600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4114800"/>
            <a:ext cx="7525512" cy="14965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42256" y="4180115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75156"/>
            <a:ext cx="1868424" cy="509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5715000"/>
            <a:ext cx="7554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Without modification, this approach is </a:t>
            </a:r>
            <a:r>
              <a:rPr lang="en-US" sz="2400" dirty="0" smtClean="0">
                <a:solidFill>
                  <a:srgbClr val="FF0000"/>
                </a:solidFill>
              </a:rPr>
              <a:t>still slow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057400" y="4114800"/>
            <a:ext cx="20574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Idea 1: Embed Toeplitz lifting in circulant matrix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478" name="Group 477"/>
          <p:cNvGrpSpPr/>
          <p:nvPr/>
        </p:nvGrpSpPr>
        <p:grpSpPr>
          <a:xfrm>
            <a:off x="2057400" y="1594022"/>
            <a:ext cx="5435428" cy="3859015"/>
            <a:chOff x="5943600" y="1371600"/>
            <a:chExt cx="11172825" cy="7932420"/>
          </a:xfrm>
        </p:grpSpPr>
        <p:sp>
          <p:nvSpPr>
            <p:cNvPr id="280" name="Rectangle 279"/>
            <p:cNvSpPr/>
            <p:nvPr/>
          </p:nvSpPr>
          <p:spPr>
            <a:xfrm>
              <a:off x="9144000" y="2245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9601200" y="2703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0058400" y="3160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0515600" y="36175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0972800" y="40747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11430000" y="4531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1887200" y="4989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2344400" y="5446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12789243" y="59035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3246443" y="63607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3716000" y="6817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4173200" y="7275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4630400" y="7732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601200" y="2245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0058400" y="2703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0515600" y="3160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0972800" y="36175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1430000" y="40747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1887200" y="4531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2344400" y="4989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2801600" y="5446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3246443" y="59035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3703643" y="63607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14173200" y="6817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4630400" y="7275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058400" y="2245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0515600" y="2703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0972800" y="3160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1430000" y="36175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1887200" y="4074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12344400" y="4531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2801600" y="4989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3258800" y="5446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3703643" y="59035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4160843" y="6360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4630400" y="6817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0515600" y="2245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0972800" y="2703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1430000" y="3160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1887200" y="3617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2344400" y="40747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2801600" y="4531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3258800" y="4989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3716000" y="5446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4160843" y="5903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4618043" y="63607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0972800" y="2245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1430000" y="2703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1887200" y="3160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44400" y="36175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801600" y="40747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3258800" y="4531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3716000" y="4989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4173200" y="5446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18043" y="59035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1430000" y="2245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887200" y="2703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2344400" y="3160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2801600" y="36175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3258800" y="40747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3716000" y="4531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14173200" y="4989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4630400" y="5446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1887200" y="2245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2344400" y="2703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2801600" y="3160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3258800" y="36175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3716000" y="40747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4173200" y="4531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630400" y="4989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12344400" y="2245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12801600" y="2703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13258800" y="3160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3716000" y="36175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14173200" y="40747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4630400" y="4531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2801600" y="2245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3258800" y="2703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3716000" y="3160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14173200" y="36175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4630400" y="40747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13258800" y="2245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13716000" y="2703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4173200" y="3160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4630400" y="36175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3716000" y="2245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4173200" y="2703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4630400" y="3160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4173200" y="2245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4630400" y="2703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4630400" y="2245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9144000" y="7732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9144000" y="7275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9601200" y="7732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9144000" y="6817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9601200" y="7275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0058400" y="7732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9131643" y="63607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9601200" y="6817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0058400" y="7275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10515600" y="7732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9131643" y="59035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9588843" y="63607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10058400" y="6817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10515600" y="7275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0972800" y="7732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9144000" y="5446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9601200" y="59035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0058400" y="63607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0515600" y="6817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10972800" y="7275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11430000" y="7732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9144000" y="4989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9601200" y="5446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10058400" y="59035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10515600" y="63607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10972800" y="6817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11430000" y="7275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11887200" y="7732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9144000" y="4531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9601200" y="4989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0058400" y="5446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10515600" y="59035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10972800" y="63607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11430000" y="6817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11887200" y="7275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12344400" y="7732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9144000" y="40747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9601200" y="4531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10058400" y="4989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10515600" y="5446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10972800" y="59035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11430000" y="63607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1887200" y="6817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2344400" y="7275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2801600" y="7732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144000" y="36175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9601200" y="4074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0058400" y="4531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0515600" y="4989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0972800" y="5446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11430000" y="59035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11887200" y="6360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2344400" y="6817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2801600" y="7275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3258800" y="7732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9144000" y="3160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601200" y="3617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0058400" y="40747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0515600" y="4531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10972800" y="4989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1430000" y="5446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1887200" y="5903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2344400" y="63607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2801600" y="6817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3258800" y="7275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3716000" y="7732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9144000" y="2703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9601200" y="3160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0058400" y="36175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0515600" y="40747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0972800" y="4531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1430000" y="4989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1887200" y="5446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2344400" y="59035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2801600" y="63607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3258800" y="6817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13716000" y="7275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4173200" y="7732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3258800" y="2245995"/>
              <a:ext cx="1828800" cy="59436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9144000" y="2245995"/>
              <a:ext cx="1828800" cy="59436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9144000" y="2245995"/>
              <a:ext cx="5943600" cy="5943600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0972800" y="3160395"/>
              <a:ext cx="2286000" cy="4114800"/>
            </a:xfrm>
            <a:prstGeom prst="rect">
              <a:avLst/>
            </a:prstGeom>
            <a:noFill/>
            <a:ln w="76200">
              <a:solidFill>
                <a:srgbClr val="002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943600" y="4989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943600" y="4531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943600" y="4074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943600" y="7732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943600" y="7275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943600" y="6817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943600" y="6360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5943600" y="5903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5943600" y="5446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5943600" y="3617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943600" y="3160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943600" y="2703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943600" y="2245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7" name="Straight Arrow Connector 466"/>
            <p:cNvCxnSpPr/>
            <p:nvPr/>
          </p:nvCxnSpPr>
          <p:spPr>
            <a:xfrm>
              <a:off x="6400800" y="5029200"/>
              <a:ext cx="45720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Rectangle 467"/>
            <p:cNvSpPr/>
            <p:nvPr/>
          </p:nvSpPr>
          <p:spPr>
            <a:xfrm>
              <a:off x="5943600" y="2245995"/>
              <a:ext cx="457200" cy="59436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9" name="Picture 46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371600"/>
              <a:ext cx="434340" cy="765810"/>
            </a:xfrm>
            <a:prstGeom prst="rect">
              <a:avLst/>
            </a:prstGeom>
          </p:spPr>
        </p:pic>
        <p:pic>
          <p:nvPicPr>
            <p:cNvPr id="470" name="Picture 46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600" y="8349615"/>
              <a:ext cx="1400175" cy="954405"/>
            </a:xfrm>
            <a:prstGeom prst="rect">
              <a:avLst/>
            </a:prstGeom>
          </p:spPr>
        </p:pic>
        <p:pic>
          <p:nvPicPr>
            <p:cNvPr id="472" name="Picture 4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0" y="3200400"/>
              <a:ext cx="1571625" cy="954405"/>
            </a:xfrm>
            <a:prstGeom prst="rect">
              <a:avLst/>
            </a:prstGeom>
          </p:spPr>
        </p:pic>
        <p:cxnSp>
          <p:nvCxnSpPr>
            <p:cNvPr id="477" name="Straight Connector 476"/>
            <p:cNvCxnSpPr/>
            <p:nvPr/>
          </p:nvCxnSpPr>
          <p:spPr>
            <a:xfrm flipV="1">
              <a:off x="13258800" y="4114800"/>
              <a:ext cx="2286000" cy="914400"/>
            </a:xfrm>
            <a:prstGeom prst="line">
              <a:avLst/>
            </a:prstGeom>
            <a:ln w="38100">
              <a:solidFill>
                <a:srgbClr val="00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0" name="Rectangle 479"/>
          <p:cNvSpPr/>
          <p:nvPr/>
        </p:nvSpPr>
        <p:spPr>
          <a:xfrm>
            <a:off x="4506685" y="4506686"/>
            <a:ext cx="903515" cy="3701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/>
        </p:nvSpPr>
        <p:spPr>
          <a:xfrm>
            <a:off x="4517571" y="2068286"/>
            <a:ext cx="1110343" cy="3483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xtBox 481"/>
          <p:cNvSpPr txBox="1"/>
          <p:nvPr/>
        </p:nvSpPr>
        <p:spPr>
          <a:xfrm>
            <a:off x="4416277" y="1828800"/>
            <a:ext cx="1298723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err="1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Toeplitz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4942115" y="4887686"/>
            <a:ext cx="1431772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Circulant</a:t>
            </a:r>
            <a:endParaRPr lang="en-US" sz="2400" b="0" dirty="0" smtClean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485" name="Straight Connector 484"/>
          <p:cNvCxnSpPr/>
          <p:nvPr/>
        </p:nvCxnSpPr>
        <p:spPr>
          <a:xfrm>
            <a:off x="6520543" y="4550229"/>
            <a:ext cx="228600" cy="457200"/>
          </a:xfrm>
          <a:prstGeom prst="line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1964085" y="5715000"/>
            <a:ext cx="7019840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*Fast matrix-vector products with              by FFTs</a:t>
            </a:r>
          </a:p>
        </p:txBody>
      </p:sp>
      <p:pic>
        <p:nvPicPr>
          <p:cNvPr id="488" name="Picture 48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17" y="5860571"/>
            <a:ext cx="764574" cy="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Idea 2: </a:t>
            </a:r>
            <a:r>
              <a:rPr lang="en" sz="2800" dirty="0" smtClean="0">
                <a:solidFill>
                  <a:srgbClr val="FF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Approximate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 the matrix lifting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478" name="Group 477"/>
          <p:cNvGrpSpPr/>
          <p:nvPr/>
        </p:nvGrpSpPr>
        <p:grpSpPr>
          <a:xfrm>
            <a:off x="2057400" y="1594022"/>
            <a:ext cx="5435428" cy="3859015"/>
            <a:chOff x="5943600" y="1371600"/>
            <a:chExt cx="11172825" cy="7932420"/>
          </a:xfrm>
        </p:grpSpPr>
        <p:sp>
          <p:nvSpPr>
            <p:cNvPr id="280" name="Rectangle 279"/>
            <p:cNvSpPr/>
            <p:nvPr/>
          </p:nvSpPr>
          <p:spPr>
            <a:xfrm>
              <a:off x="9144000" y="2245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9601200" y="2703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0058400" y="3160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0515600" y="36175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0972800" y="40747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11430000" y="4531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1887200" y="4989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2344400" y="5446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12789243" y="59035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3246443" y="63607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3716000" y="68179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4173200" y="7275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4630400" y="77323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601200" y="2245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0058400" y="2703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0515600" y="3160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0972800" y="36175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1430000" y="40747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1887200" y="4531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2344400" y="4989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2801600" y="5446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3246443" y="59035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3703643" y="63607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14173200" y="6817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4630400" y="72751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058400" y="2245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0515600" y="2703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0972800" y="3160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1430000" y="36175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1887200" y="4074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12344400" y="4531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2801600" y="4989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3258800" y="5446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3703643" y="59035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4160843" y="6360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4630400" y="68179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0515600" y="2245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0972800" y="2703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1430000" y="3160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1887200" y="3617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2344400" y="40747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2801600" y="4531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3258800" y="4989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3716000" y="5446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4160843" y="5903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4618043" y="63607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0972800" y="2245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1430000" y="2703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1887200" y="3160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44400" y="36175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801600" y="40747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3258800" y="4531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3716000" y="4989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4173200" y="5446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18043" y="59035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1430000" y="2245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887200" y="2703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2344400" y="3160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2801600" y="36175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3258800" y="40747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3716000" y="4531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14173200" y="4989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4630400" y="5446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1887200" y="2245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2344400" y="2703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2801600" y="3160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3258800" y="36175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3716000" y="40747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4173200" y="4531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630400" y="4989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12344400" y="2245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12801600" y="2703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13258800" y="3160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3716000" y="36175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14173200" y="40747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4630400" y="4531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2801600" y="2245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3258800" y="2703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3716000" y="3160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14173200" y="36175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4630400" y="40747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13258800" y="2245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13716000" y="2703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4173200" y="3160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4630400" y="36175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3716000" y="2245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4173200" y="2703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4630400" y="3160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4173200" y="2245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4630400" y="2703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4630400" y="2245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9144000" y="77323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9144000" y="72751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9601200" y="77323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9144000" y="68179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9601200" y="72751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0058400" y="77323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9131643" y="63607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9601200" y="68179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0058400" y="72751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10515600" y="7732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9131643" y="59035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9588843" y="63607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10058400" y="68179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10515600" y="7275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0972800" y="77323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9144000" y="5446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9601200" y="59035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0058400" y="63607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0515600" y="6817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10972800" y="72751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11430000" y="77323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9144000" y="4989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9601200" y="5446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10058400" y="59035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10515600" y="63607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10972800" y="68179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11430000" y="72751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11887200" y="7732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9144000" y="4531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9601200" y="4989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0058400" y="5446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10515600" y="59035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10972800" y="63607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11430000" y="68179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11887200" y="7275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12344400" y="77323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9144000" y="40747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9601200" y="4531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10058400" y="4989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10515600" y="5446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10972800" y="59035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11430000" y="63607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1887200" y="6817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2344400" y="72751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2801600" y="77323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144000" y="36175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9601200" y="4074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0058400" y="4531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0515600" y="4989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0972800" y="5446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11430000" y="59035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11887200" y="6360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2344400" y="68179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2801600" y="72751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3258800" y="77323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9144000" y="3160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601200" y="3617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0058400" y="40747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0515600" y="4531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10972800" y="4989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1430000" y="5446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1887200" y="5903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2344400" y="63607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2801600" y="68179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3258800" y="72751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3716000" y="77323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9144000" y="2703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9601200" y="3160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0058400" y="36175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0515600" y="40747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0972800" y="4531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1430000" y="4989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1887200" y="5446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2344400" y="59035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2801600" y="63607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3258800" y="68179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13716000" y="72751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4173200" y="7732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3258800" y="2245995"/>
              <a:ext cx="1828800" cy="59436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9144000" y="2245995"/>
              <a:ext cx="1828800" cy="59436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9144000" y="2245995"/>
              <a:ext cx="5943600" cy="5943600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10972800" y="2245995"/>
              <a:ext cx="2286000" cy="5943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0972800" y="3160395"/>
              <a:ext cx="2286000" cy="4114800"/>
            </a:xfrm>
            <a:prstGeom prst="rect">
              <a:avLst/>
            </a:prstGeom>
            <a:noFill/>
            <a:ln w="76200">
              <a:solidFill>
                <a:srgbClr val="002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943600" y="4989195"/>
              <a:ext cx="457200" cy="4572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943600" y="4531995"/>
              <a:ext cx="4572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943600" y="4074795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943600" y="7732395"/>
              <a:ext cx="457200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943600" y="7275195"/>
              <a:ext cx="457200" cy="457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943600" y="6817995"/>
              <a:ext cx="457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943600" y="636079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5943600" y="590359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5943600" y="5446395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5943600" y="3617595"/>
              <a:ext cx="4572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943600" y="3160395"/>
              <a:ext cx="4572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943600" y="2703195"/>
              <a:ext cx="4572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943600" y="2245995"/>
              <a:ext cx="457200" cy="4572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7" name="Straight Arrow Connector 466"/>
            <p:cNvCxnSpPr/>
            <p:nvPr/>
          </p:nvCxnSpPr>
          <p:spPr>
            <a:xfrm>
              <a:off x="6400800" y="5029200"/>
              <a:ext cx="45720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Rectangle 467"/>
            <p:cNvSpPr/>
            <p:nvPr/>
          </p:nvSpPr>
          <p:spPr>
            <a:xfrm>
              <a:off x="5943600" y="2245995"/>
              <a:ext cx="457200" cy="59436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9" name="Picture 46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371600"/>
              <a:ext cx="434340" cy="765810"/>
            </a:xfrm>
            <a:prstGeom prst="rect">
              <a:avLst/>
            </a:prstGeom>
          </p:spPr>
        </p:pic>
        <p:pic>
          <p:nvPicPr>
            <p:cNvPr id="470" name="Picture 46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600" y="8349615"/>
              <a:ext cx="1400175" cy="954405"/>
            </a:xfrm>
            <a:prstGeom prst="rect">
              <a:avLst/>
            </a:prstGeom>
          </p:spPr>
        </p:pic>
        <p:pic>
          <p:nvPicPr>
            <p:cNvPr id="472" name="Picture 4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00" y="3200400"/>
              <a:ext cx="1571625" cy="954405"/>
            </a:xfrm>
            <a:prstGeom prst="rect">
              <a:avLst/>
            </a:prstGeom>
          </p:spPr>
        </p:pic>
        <p:cxnSp>
          <p:nvCxnSpPr>
            <p:cNvPr id="477" name="Straight Connector 476"/>
            <p:cNvCxnSpPr/>
            <p:nvPr/>
          </p:nvCxnSpPr>
          <p:spPr>
            <a:xfrm flipV="1">
              <a:off x="13258800" y="4114800"/>
              <a:ext cx="2286000" cy="914400"/>
            </a:xfrm>
            <a:prstGeom prst="line">
              <a:avLst/>
            </a:prstGeom>
            <a:ln w="38100">
              <a:solidFill>
                <a:srgbClr val="00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1964085" y="5715000"/>
            <a:ext cx="7179915" cy="738633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*Fast computation of                                by FFTs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844529"/>
            <a:ext cx="1828800" cy="4691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486400" y="1600200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5715000" y="1112643"/>
            <a:ext cx="2993097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Pad with extra rows </a:t>
            </a:r>
            <a:endParaRPr lang="en-US" sz="2400" b="0" dirty="0" smtClean="0">
              <a:solidFill>
                <a:srgbClr val="FF0000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6230" y="2557820"/>
            <a:ext cx="8469170" cy="4985980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Build Gram matrix with two FFTs—no matrix product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omputational </a:t>
            </a:r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ost: </a:t>
            </a:r>
            <a:br>
              <a:rPr lang="en-US" sz="2400" dirty="0" smtClean="0">
                <a:latin typeface="+mj-lt"/>
              </a:rPr>
            </a:br>
            <a:r>
              <a:rPr lang="en-US" sz="2400" dirty="0">
                <a:solidFill>
                  <a:srgbClr val="0808D6"/>
                </a:solidFill>
                <a:latin typeface="+mj-lt"/>
              </a:rPr>
              <a:t>O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ne </a:t>
            </a:r>
            <a:r>
              <a:rPr lang="en-US" sz="2400" dirty="0" err="1" smtClean="0">
                <a:solidFill>
                  <a:srgbClr val="0808D6"/>
                </a:solidFill>
                <a:latin typeface="+mj-lt"/>
              </a:rPr>
              <a:t>eigen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-decomposition of small Gram matrix</a:t>
            </a:r>
          </a:p>
          <a:p>
            <a:pPr>
              <a:lnSpc>
                <a:spcPct val="150000"/>
              </a:lnSpc>
            </a:pPr>
            <a:endParaRPr lang="en-US" sz="2400" i="1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172" y="5270244"/>
            <a:ext cx="1672222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dirty="0" err="1" smtClean="0">
                <a:solidFill>
                  <a:srgbClr val="0808D6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eig</a:t>
            </a:r>
            <a:r>
              <a:rPr lang="en-US" sz="2400" b="1" dirty="0" smtClean="0">
                <a:solidFill>
                  <a:srgbClr val="0808D6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   )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04544"/>
            <a:ext cx="4764024" cy="5242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760621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5132" y="1828800"/>
            <a:ext cx="2016868" cy="676052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Explicit form:</a:t>
            </a: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8" y="1957137"/>
            <a:ext cx="3776472" cy="4968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29000" y="4813044"/>
            <a:ext cx="228600" cy="2105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9401" y="5498845"/>
            <a:ext cx="228600" cy="276314"/>
          </a:xfrm>
          <a:prstGeom prst="rect">
            <a:avLst/>
          </a:prstGeom>
          <a:noFill/>
          <a:ln w="38100">
            <a:solidFill>
              <a:srgbClr val="080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08D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43400"/>
            <a:ext cx="620927" cy="3770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85843" y="5281130"/>
            <a:ext cx="1858171" cy="738633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b="1" dirty="0" err="1" smtClean="0">
                <a:solidFill>
                  <a:srgbClr val="C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svd</a:t>
            </a:r>
            <a:r>
              <a:rPr lang="en-US" sz="2400" b="1" dirty="0" smtClean="0">
                <a:solidFill>
                  <a:srgbClr val="C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    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2566796" y="4704406"/>
            <a:ext cx="1973474" cy="1973474"/>
          </a:xfrm>
          <a:prstGeom prst="plus">
            <a:avLst>
              <a:gd name="adj" fmla="val 45491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72000" y="5727444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Simplifications: Weight matrix update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1525581" cy="39135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>
            <a:off x="6858000" y="5257800"/>
            <a:ext cx="228600" cy="228600"/>
          </a:xfrm>
          <a:prstGeom prst="line">
            <a:avLst/>
          </a:prstGeom>
          <a:ln>
            <a:solidFill>
              <a:srgbClr val="080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" y="1143000"/>
            <a:ext cx="7303008" cy="7711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2191512" cy="524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970350"/>
            <a:ext cx="2520211" cy="1230050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Convolution with</a:t>
            </a:r>
            <a:b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i="1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single filter </a:t>
            </a:r>
            <a:endParaRPr lang="en-US" sz="2400" b="0" i="1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Simplifications: Least squares subproblem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479457"/>
            <a:ext cx="3886199" cy="1321143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7415" y="4800600"/>
            <a:ext cx="8469170" cy="3804118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Fast solution by CG iterations</a:t>
            </a:r>
            <a:endParaRPr lang="en-US" sz="2400" dirty="0" smtClean="0">
              <a:solidFill>
                <a:srgbClr val="0808D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i="1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357" y="3789947"/>
            <a:ext cx="3886200" cy="676052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Sum-of-squares average:</a:t>
            </a:r>
            <a:endParaRPr lang="en-US" sz="2400" b="0" dirty="0" smtClean="0">
              <a:solidFill>
                <a:srgbClr val="0808D6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114800" y="1828800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94360" y="9144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Proposed GIRAF algorithm</a:t>
            </a:r>
            <a:r>
              <a:rPr lang="en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0808D6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577977"/>
            <a:ext cx="8001000" cy="2822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3577977"/>
            <a:ext cx="5001660" cy="2338046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b="0" dirty="0" smtClean="0">
                <a:solidFill>
                  <a:srgbClr val="C00000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Update annihilating filter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	-</a:t>
            </a:r>
            <a:r>
              <a:rPr lang="en-US" sz="2400" dirty="0">
                <a:latin typeface="+mj-lt"/>
                <a:ea typeface="Roboto Light" pitchFamily="2" charset="0"/>
                <a:cs typeface="Open Sans Condensed" pitchFamily="34" charset="0"/>
              </a:rPr>
              <a:t>S</a:t>
            </a: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mall </a:t>
            </a:r>
            <a:r>
              <a:rPr lang="en-US" sz="2400" dirty="0" err="1" smtClean="0">
                <a:latin typeface="+mj-lt"/>
                <a:ea typeface="Roboto Light" pitchFamily="2" charset="0"/>
                <a:cs typeface="Open Sans Condensed" pitchFamily="34" charset="0"/>
              </a:rPr>
              <a:t>eigen</a:t>
            </a:r>
            <a:r>
              <a:rPr lang="en-US" sz="2400" dirty="0" smtClean="0">
                <a:latin typeface="+mj-lt"/>
                <a:ea typeface="Roboto Light" pitchFamily="2" charset="0"/>
                <a:cs typeface="Open Sans Condensed" pitchFamily="34" charset="0"/>
              </a:rPr>
              <a:t>-decomposition</a:t>
            </a:r>
            <a:endParaRPr lang="en-US" sz="2400" b="0" dirty="0" smtClean="0">
              <a:solidFill>
                <a:schemeClr val="tx1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2400" dirty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L</a:t>
            </a:r>
            <a:r>
              <a:rPr lang="en-US" sz="2400" dirty="0" smtClean="0">
                <a:solidFill>
                  <a:srgbClr val="0808D6"/>
                </a:solidFill>
                <a:ea typeface="Roboto Light" pitchFamily="2" charset="0"/>
                <a:cs typeface="Open Sans Condensed" pitchFamily="34" charset="0"/>
              </a:rPr>
              <a:t>east-squares annihilation</a:t>
            </a:r>
            <a:endParaRPr lang="en-US" sz="2400" dirty="0">
              <a:solidFill>
                <a:srgbClr val="0808D6"/>
              </a:solidFill>
              <a:ea typeface="Roboto Light" pitchFamily="2" charset="0"/>
              <a:cs typeface="Open Sans Condensed" pitchFamily="34" charset="0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sz="2400" dirty="0">
                <a:ea typeface="Roboto Light" pitchFamily="2" charset="0"/>
                <a:cs typeface="Open Sans Condensed" pitchFamily="34" charset="0"/>
              </a:rPr>
              <a:t>	</a:t>
            </a:r>
            <a:r>
              <a:rPr lang="en-US" sz="2400" dirty="0" smtClean="0">
                <a:ea typeface="Roboto Light" pitchFamily="2" charset="0"/>
                <a:cs typeface="Open Sans Condensed" pitchFamily="34" charset="0"/>
              </a:rPr>
              <a:t>-Solve with CG</a:t>
            </a:r>
            <a:endParaRPr lang="en-US" sz="2400" b="1" dirty="0" smtClean="0">
              <a:solidFill>
                <a:schemeClr val="tx1"/>
              </a:solidFill>
              <a:latin typeface="+mj-lt"/>
              <a:ea typeface="Roboto Light" pitchFamily="2" charset="0"/>
              <a:cs typeface="Open Sans Condensed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" y="2971800"/>
            <a:ext cx="8001000" cy="738633"/>
          </a:xfrm>
          <a:prstGeom prst="rect">
            <a:avLst/>
          </a:prstGeom>
          <a:solidFill>
            <a:schemeClr val="tx1"/>
          </a:solidFill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chemeClr val="bg1"/>
                </a:solidFill>
                <a:ea typeface="Roboto Light" pitchFamily="2" charset="0"/>
                <a:cs typeface="Open Sans Condensed" pitchFamily="34" charset="0"/>
              </a:rPr>
              <a:t>GIRAF algorithm</a:t>
            </a:r>
            <a:endParaRPr lang="en-US" sz="2800" b="0" dirty="0" smtClean="0">
              <a:solidFill>
                <a:schemeClr val="bg1"/>
              </a:solidFill>
              <a:ea typeface="Roboto Light" pitchFamily="2" charset="0"/>
              <a:cs typeface="Open Sans Condens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54" y="4355211"/>
            <a:ext cx="1701546" cy="445389"/>
          </a:xfrm>
          <a:prstGeom prst="rect">
            <a:avLst/>
          </a:prstGeom>
        </p:spPr>
      </p:pic>
      <p:sp>
        <p:nvSpPr>
          <p:cNvPr id="76" name="Circular Arrow 75"/>
          <p:cNvSpPr/>
          <p:nvPr/>
        </p:nvSpPr>
        <p:spPr>
          <a:xfrm>
            <a:off x="685800" y="5715000"/>
            <a:ext cx="631372" cy="631372"/>
          </a:xfrm>
          <a:prstGeom prst="circularArrow">
            <a:avLst>
              <a:gd name="adj1" fmla="val 0"/>
              <a:gd name="adj2" fmla="val 1140029"/>
              <a:gd name="adj3" fmla="val 19261981"/>
              <a:gd name="adj4" fmla="val 2861010"/>
              <a:gd name="adj5" fmla="val 597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526149" cy="658749"/>
          </a:xfrm>
          <a:prstGeom prst="rect">
            <a:avLst/>
          </a:prstGeom>
        </p:spPr>
      </p:pic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69170" cy="1994392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808D6"/>
                </a:solidFill>
              </a:rPr>
              <a:t>GIRAF = </a:t>
            </a:r>
            <a:r>
              <a:rPr lang="en-US" sz="2400" b="1" dirty="0">
                <a:solidFill>
                  <a:srgbClr val="0808D6"/>
                </a:solidFill>
              </a:rPr>
              <a:t>G</a:t>
            </a:r>
            <a:r>
              <a:rPr lang="en-US" sz="2400" dirty="0">
                <a:solidFill>
                  <a:srgbClr val="0808D6"/>
                </a:solidFill>
              </a:rPr>
              <a:t>eneric </a:t>
            </a:r>
            <a:r>
              <a:rPr lang="en-US" sz="2400" b="1" dirty="0">
                <a:solidFill>
                  <a:srgbClr val="0808D6"/>
                </a:solidFill>
              </a:rPr>
              <a:t>I</a:t>
            </a:r>
            <a:r>
              <a:rPr lang="en-US" sz="2400" dirty="0">
                <a:solidFill>
                  <a:srgbClr val="0808D6"/>
                </a:solidFill>
              </a:rPr>
              <a:t>terative </a:t>
            </a:r>
            <a:r>
              <a:rPr lang="en-US" sz="2400" b="1" dirty="0">
                <a:solidFill>
                  <a:srgbClr val="0808D6"/>
                </a:solidFill>
              </a:rPr>
              <a:t>R</a:t>
            </a:r>
            <a:r>
              <a:rPr lang="en-US" sz="2400" dirty="0">
                <a:solidFill>
                  <a:srgbClr val="0808D6"/>
                </a:solidFill>
              </a:rPr>
              <a:t>eweighted </a:t>
            </a:r>
            <a:r>
              <a:rPr lang="en-US" sz="2400" b="1" dirty="0">
                <a:solidFill>
                  <a:srgbClr val="0808D6"/>
                </a:solidFill>
              </a:rPr>
              <a:t>A</a:t>
            </a:r>
            <a:r>
              <a:rPr lang="en-US" sz="2400" dirty="0">
                <a:solidFill>
                  <a:srgbClr val="0808D6"/>
                </a:solidFill>
              </a:rPr>
              <a:t>nnihilating </a:t>
            </a:r>
            <a:r>
              <a:rPr lang="en-US" sz="2400" b="1" dirty="0" smtClean="0">
                <a:solidFill>
                  <a:srgbClr val="0808D6"/>
                </a:solidFill>
              </a:rPr>
              <a:t>F</a:t>
            </a:r>
            <a:r>
              <a:rPr lang="en-US" sz="2400" dirty="0" smtClean="0">
                <a:solidFill>
                  <a:srgbClr val="0808D6"/>
                </a:solidFill>
              </a:rPr>
              <a:t>ilter</a:t>
            </a: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Adapt IRLS algorithm +simplifications based on structure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57800"/>
            <a:ext cx="308762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158032"/>
            <a:ext cx="7543799" cy="93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571999" y="1600200"/>
            <a:ext cx="4570195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GIRAF complexity similar to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iterative reweighted TV minimization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1295400" cy="12954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0296546">
            <a:off x="1828800" y="3657600"/>
            <a:ext cx="1143000" cy="914400"/>
          </a:xfrm>
          <a:prstGeom prst="circularArrow">
            <a:avLst>
              <a:gd name="adj1" fmla="val 0"/>
              <a:gd name="adj2" fmla="val 755715"/>
              <a:gd name="adj3" fmla="val 20296782"/>
              <a:gd name="adj4" fmla="val 12460135"/>
              <a:gd name="adj5" fmla="val 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21085452">
            <a:off x="1767013" y="2378965"/>
            <a:ext cx="1143000" cy="914400"/>
          </a:xfrm>
          <a:prstGeom prst="circularArrow">
            <a:avLst>
              <a:gd name="adj1" fmla="val 0"/>
              <a:gd name="adj2" fmla="val 755715"/>
              <a:gd name="adj3" fmla="val 20296782"/>
              <a:gd name="adj4" fmla="val 13415435"/>
              <a:gd name="adj5" fmla="val 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1295400" cy="129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19400"/>
            <a:ext cx="1295400" cy="1295400"/>
          </a:xfrm>
          <a:prstGeom prst="rect">
            <a:avLst/>
          </a:prstGeom>
        </p:spPr>
      </p:pic>
      <p:sp>
        <p:nvSpPr>
          <p:cNvPr id="16" name="Circular Arrow 15"/>
          <p:cNvSpPr/>
          <p:nvPr/>
        </p:nvSpPr>
        <p:spPr>
          <a:xfrm rot="10296546">
            <a:off x="6400800" y="3657600"/>
            <a:ext cx="1143000" cy="914400"/>
          </a:xfrm>
          <a:prstGeom prst="circularArrow">
            <a:avLst>
              <a:gd name="adj1" fmla="val 0"/>
              <a:gd name="adj2" fmla="val 755715"/>
              <a:gd name="adj3" fmla="val 20296782"/>
              <a:gd name="adj4" fmla="val 12460135"/>
              <a:gd name="adj5" fmla="val 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21085452">
            <a:off x="6339013" y="2378965"/>
            <a:ext cx="1143000" cy="914400"/>
          </a:xfrm>
          <a:prstGeom prst="circularArrow">
            <a:avLst>
              <a:gd name="adj1" fmla="val 0"/>
              <a:gd name="adj2" fmla="val 755715"/>
              <a:gd name="adj3" fmla="val 20296782"/>
              <a:gd name="adj4" fmla="val 13510761"/>
              <a:gd name="adj5" fmla="val 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328058" y="409302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5800" y="1806714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IRLS TV-minimization</a:t>
            </a:r>
          </a:p>
          <a:p>
            <a:endParaRPr lang="en-US" sz="20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0600" y="18288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GIRAF algorithm</a:t>
            </a:r>
          </a:p>
          <a:p>
            <a:endParaRPr lang="en-US" sz="2000" dirty="0" smtClean="0">
              <a:solidFill>
                <a:srgbClr val="0808D6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4800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Local </a:t>
            </a:r>
            <a:b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update:</a:t>
            </a:r>
          </a:p>
          <a:p>
            <a:endParaRPr lang="en-US" sz="20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  <a:p>
            <a:endParaRPr lang="en-US" sz="20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3200" y="48006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Least-squares</a:t>
            </a:r>
          </a:p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</a:p>
          <a:p>
            <a:endParaRPr lang="en-US" sz="20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57800" y="4800600"/>
            <a:ext cx="114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Global </a:t>
            </a:r>
            <a:b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update:</a:t>
            </a:r>
          </a:p>
          <a:p>
            <a:endParaRPr lang="en-US" sz="2000" dirty="0" smtClean="0">
              <a:solidFill>
                <a:srgbClr val="0808D6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5200" y="48006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Least-squares</a:t>
            </a:r>
          </a:p>
          <a:p>
            <a:r>
              <a:rPr lang="en-US" sz="20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problem</a:t>
            </a:r>
          </a:p>
          <a:p>
            <a:endParaRPr lang="en-US" sz="20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29000" y="4114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43600" y="4114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001000" y="4114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57800" y="54864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w/small SVD</a:t>
            </a:r>
          </a:p>
          <a:p>
            <a:endParaRPr lang="en-US" sz="2000" dirty="0" smtClean="0">
              <a:solidFill>
                <a:srgbClr val="0808D6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057" y="2514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Edge weights</a:t>
            </a:r>
          </a:p>
          <a:p>
            <a:endParaRPr lang="en-US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71800" y="2514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Image</a:t>
            </a:r>
          </a:p>
          <a:p>
            <a:endParaRPr lang="en-US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43800" y="2514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Image</a:t>
            </a:r>
          </a:p>
          <a:p>
            <a:endParaRPr lang="en-US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05400" y="2503715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Edge weights</a:t>
            </a:r>
          </a:p>
          <a:p>
            <a:endParaRPr lang="en-US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" y="5613273"/>
            <a:ext cx="2189417" cy="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1999" y="0"/>
            <a:ext cx="4570195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128314" cy="27795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0600" y="4114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Table: iterations/CPU time to reach convergence tolerance of NMSE &lt; 10</a:t>
            </a:r>
            <a:r>
              <a:rPr lang="en-US" baseline="30000" dirty="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-4</a:t>
            </a:r>
            <a:r>
              <a:rPr lang="en-US" dirty="0" smtClean="0">
                <a:solidFill>
                  <a:schemeClr val="tx2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9786" y="2514600"/>
            <a:ext cx="4195614" cy="1571625"/>
            <a:chOff x="4572000" y="2057400"/>
            <a:chExt cx="4195614" cy="1571625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0" y="2057400"/>
              <a:ext cx="4191000" cy="1571625"/>
              <a:chOff x="21945600" y="8229600"/>
              <a:chExt cx="4191000" cy="1571625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30" t="19797" r="32731" b="53380"/>
              <a:stretch/>
            </p:blipFill>
            <p:spPr bwMode="auto">
              <a:xfrm>
                <a:off x="21945600" y="8229600"/>
                <a:ext cx="2616200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89" t="19797" r="13816" b="53380"/>
              <a:stretch/>
            </p:blipFill>
            <p:spPr bwMode="auto">
              <a:xfrm>
                <a:off x="24485600" y="8229600"/>
                <a:ext cx="1651000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652058" y="2122715"/>
              <a:ext cx="115556" cy="3491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65760" y="474781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Convergence speed </a:t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of GIRAF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872445" y="463895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Scaling with filter size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103674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CS-recovery from </a:t>
            </a:r>
            <a:b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50% random k-space samples</a:t>
            </a:r>
          </a:p>
          <a:p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Image size: 256x256</a:t>
            </a:r>
            <a:b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ilter size:   15x15</a:t>
            </a:r>
          </a:p>
          <a:p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(C-LORAKS spatial </a:t>
            </a:r>
            <a:r>
              <a:rPr lang="en-US" dirty="0" err="1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sparsity</a:t>
            </a: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penalty)</a:t>
            </a:r>
          </a:p>
          <a:p>
            <a:endParaRPr lang="en-US" dirty="0" smtClean="0">
              <a:solidFill>
                <a:schemeClr val="accent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103674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CS-recovery from </a:t>
            </a:r>
            <a:b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50% random k-space samples</a:t>
            </a:r>
          </a:p>
          <a:p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Image size: 256x256</a:t>
            </a:r>
            <a:b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(gradient </a:t>
            </a:r>
            <a:r>
              <a:rPr lang="en-US" dirty="0" err="1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sparsity</a:t>
            </a:r>
            <a:r>
              <a:rPr lang="en-US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 penalty)</a:t>
            </a:r>
          </a:p>
          <a:p>
            <a:endParaRPr lang="en-US" dirty="0" smtClean="0">
              <a:solidFill>
                <a:schemeClr val="accent1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Drawbacks to TV Minimization</a:t>
            </a:r>
            <a:endParaRPr lang="en-US" sz="32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863062"/>
            <a:ext cx="8469170" cy="6463308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Discretization effects: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Lose </a:t>
            </a:r>
            <a:r>
              <a:rPr lang="en-US" sz="2000" dirty="0" err="1" smtClean="0">
                <a:latin typeface="+mj-lt"/>
              </a:rPr>
              <a:t>sparsity</a:t>
            </a:r>
            <a:r>
              <a:rPr lang="en-US" sz="2000" dirty="0" smtClean="0">
                <a:latin typeface="+mj-lt"/>
              </a:rPr>
              <a:t> when discretizing to grid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Unable to exploit </a:t>
            </a: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structured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808D6"/>
                </a:solidFill>
                <a:latin typeface="+mj-lt"/>
              </a:rPr>
              <a:t>sparsity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Images have smooth, connected edges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Sensitive to k-space sampling pattern</a:t>
            </a:r>
            <a:r>
              <a:rPr lang="en-US" sz="1800" dirty="0" smtClean="0">
                <a:solidFill>
                  <a:srgbClr val="0808D6"/>
                </a:solidFill>
                <a:latin typeface="+mj-lt"/>
              </a:rPr>
              <a:t>   </a:t>
            </a:r>
            <a:r>
              <a:rPr lang="en-US" sz="1800" dirty="0" smtClean="0"/>
              <a:t>[</a:t>
            </a:r>
            <a:r>
              <a:rPr lang="en-US" sz="1800" dirty="0" err="1"/>
              <a:t>Krahmer</a:t>
            </a:r>
            <a:r>
              <a:rPr lang="en-US" sz="1800" dirty="0"/>
              <a:t> &amp; Ward, </a:t>
            </a:r>
            <a:r>
              <a:rPr lang="en-US" sz="1800" dirty="0" smtClean="0"/>
              <a:t>2014]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57800" y="4800600"/>
            <a:ext cx="1828800" cy="1828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15216" y="4800600"/>
            <a:ext cx="2336150" cy="1828800"/>
            <a:chOff x="1368381" y="4358000"/>
            <a:chExt cx="2924301" cy="22892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68381" y="4358000"/>
              <a:ext cx="2289220" cy="22892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206" y="5788763"/>
              <a:ext cx="546476" cy="595596"/>
            </a:xfrm>
            <a:prstGeom prst="rect">
              <a:avLst/>
            </a:prstGeom>
          </p:spPr>
        </p:pic>
      </p:grpSp>
      <p:sp>
        <p:nvSpPr>
          <p:cNvPr id="9" name="Cross 8"/>
          <p:cNvSpPr/>
          <p:nvPr/>
        </p:nvSpPr>
        <p:spPr>
          <a:xfrm rot="2700000">
            <a:off x="7102698" y="6058505"/>
            <a:ext cx="554799" cy="554799"/>
          </a:xfrm>
          <a:prstGeom prst="plus">
            <a:avLst>
              <a:gd name="adj" fmla="val 436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14400"/>
            <a:ext cx="1371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3" y="2743200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t="595" r="34524" b="68750"/>
          <a:stretch/>
        </p:blipFill>
        <p:spPr>
          <a:xfrm>
            <a:off x="6136105" y="2903621"/>
            <a:ext cx="1143000" cy="112122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948863" y="2743200"/>
            <a:ext cx="457200" cy="457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3"/>
          </p:cNvCxnSpPr>
          <p:nvPr/>
        </p:nvCxnSpPr>
        <p:spPr>
          <a:xfrm flipV="1">
            <a:off x="7279105" y="3200400"/>
            <a:ext cx="721895" cy="2638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1371600" cy="137160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1" idx="3"/>
            <a:endCxn id="10" idx="1"/>
          </p:cNvCxnSpPr>
          <p:nvPr/>
        </p:nvCxnSpPr>
        <p:spPr>
          <a:xfrm>
            <a:off x="7315200" y="1600200"/>
            <a:ext cx="228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685800"/>
            <a:ext cx="6629400" cy="3773631"/>
          </a:xfrm>
          <a:prstGeom prst="rect">
            <a:avLst/>
          </a:prstGeom>
        </p:spPr>
        <p:txBody>
          <a:bodyPr wrap="squar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Outline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ea typeface="Roboto Light" pitchFamily="2" charset="0"/>
                <a:cs typeface="Open Sans Condensed" pitchFamily="34" charset="0"/>
              </a:rPr>
              <a:t>Prior Art</a:t>
            </a:r>
            <a:endParaRPr lang="en-US" sz="4000" dirty="0" smtClean="0">
              <a:latin typeface="+mj-lt"/>
              <a:ea typeface="Roboto Light" pitchFamily="2" charset="0"/>
              <a:cs typeface="Open Sans Condensed" pitchFamily="34" charset="0"/>
            </a:endParaRP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latin typeface="+mj-lt"/>
                <a:ea typeface="Roboto Light" pitchFamily="2" charset="0"/>
                <a:cs typeface="Open Sans Condensed" pitchFamily="34" charset="0"/>
              </a:rPr>
              <a:t>Proposed Algorithm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808D6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5770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0"/>
            <a:ext cx="91421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GIRAF enables </a:t>
            </a: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larger filter sizes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/>
            </a:r>
            <a:b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  <a:sym typeface="Wingdings" pitchFamily="2" charset="2"/>
              </a:rPr>
              <a:t> improved compressed sensing recovery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39"/>
          <a:stretch/>
        </p:blipFill>
        <p:spPr>
          <a:xfrm>
            <a:off x="1278693" y="1143001"/>
            <a:ext cx="6586614" cy="4914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55271" y="1285875"/>
            <a:ext cx="6359980" cy="3943350"/>
            <a:chOff x="2057400" y="8458200"/>
            <a:chExt cx="6357258" cy="3940629"/>
          </a:xfrm>
        </p:grpSpPr>
        <p:sp>
          <p:nvSpPr>
            <p:cNvPr id="6" name="Rectangle 5"/>
            <p:cNvSpPr/>
            <p:nvPr/>
          </p:nvSpPr>
          <p:spPr>
            <a:xfrm>
              <a:off x="5236029" y="84582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6229" y="84582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84582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84582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6029" y="104394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36229" y="104394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104394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57600" y="10439400"/>
              <a:ext cx="1578429" cy="1959429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4572000" y="6629400"/>
            <a:ext cx="1600200" cy="0"/>
          </a:xfrm>
          <a:prstGeom prst="straightConnector1">
            <a:avLst/>
          </a:prstGeom>
          <a:ln w="38100">
            <a:solidFill>
              <a:srgbClr val="0808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14800" y="61722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+1 dB improvement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57600" y="480060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57800" y="480060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58000" y="480060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86175" y="289560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57800" y="287655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48475" y="2876550"/>
            <a:ext cx="457200" cy="228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219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GIRAF enables extensions to</a:t>
            </a:r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multi-dimensional imaging: </a:t>
            </a: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Dynamic MRI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143000"/>
            <a:ext cx="824830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667125"/>
            <a:ext cx="6161678" cy="2390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1371600"/>
            <a:ext cx="110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GIRAF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13716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Fourier </a:t>
            </a:r>
            <a:r>
              <a:rPr lang="en-US" sz="1600" dirty="0" err="1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sparsity</a:t>
            </a:r>
            <a:endParaRPr lang="en-US" sz="1600" dirty="0" smtClean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2725" y="1371600"/>
            <a:ext cx="1247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TV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6275" y="5943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e</a:t>
            </a:r>
            <a:r>
              <a:rPr lang="en-US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rror images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13716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Fully sampled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6448563"/>
            <a:ext cx="6933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[</a:t>
            </a:r>
            <a:r>
              <a:rPr lang="en-US" sz="2000" dirty="0" err="1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Balachandrasekaran</a:t>
            </a:r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, O., &amp; Jacob, Submitted to ICIP </a:t>
            </a:r>
            <a:r>
              <a:rPr lang="en-US" sz="2000" dirty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2016]</a:t>
            </a:r>
          </a:p>
        </p:txBody>
      </p:sp>
    </p:spTree>
    <p:extLst>
      <p:ext uri="{BB962C8B-B14F-4D97-AF65-F5344CB8AC3E}">
        <p14:creationId xmlns:p14="http://schemas.microsoft.com/office/powerpoint/2010/main" val="10879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4800600" cy="5435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743200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Correction of ghosting artifacts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In DWI using annihilating filter framework and GIRAF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6400800"/>
            <a:ext cx="3156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[Mani et al., ISMRM 2016]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65760" y="22860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GIRAF enables extensions to</a:t>
            </a:r>
            <a:r>
              <a:rPr lang="en" sz="28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 </a:t>
            </a: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multi-dimensional imaging: </a:t>
            </a:r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Diffusion Weighted Imaging</a:t>
            </a:r>
            <a:endParaRPr lang="en-US" sz="2800" i="1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0" y="753621"/>
            <a:ext cx="8229600" cy="1274195"/>
          </a:xfrm>
        </p:spPr>
        <p:txBody>
          <a:bodyPr wrap="square" tIns="91440" bIns="91440">
            <a:spAutoFit/>
          </a:bodyPr>
          <a:lstStyle/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60" y="753621"/>
            <a:ext cx="8229600" cy="1211614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65760" y="-137160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Summary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760" y="457200"/>
            <a:ext cx="9235440" cy="8543877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Emerging trend</a:t>
            </a: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: Powerful Fourier domain</a:t>
            </a:r>
            <a:b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</a:b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 low-rank </a:t>
            </a:r>
            <a:r>
              <a:rPr lang="en-US" sz="2400" dirty="0">
                <a:solidFill>
                  <a:srgbClr val="0808D6"/>
                </a:solidFill>
                <a:latin typeface="+mj-lt"/>
                <a:sym typeface="Wingdings" pitchFamily="2" charset="2"/>
              </a:rPr>
              <a:t>p</a:t>
            </a: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enalties for MRI reconstruction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+mj-lt"/>
                <a:sym typeface="Wingdings" pitchFamily="2" charset="2"/>
              </a:rPr>
              <a:t>State-of-the-art, but computational challenging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+mj-lt"/>
                <a:sym typeface="Wingdings" pitchFamily="2" charset="2"/>
              </a:rPr>
              <a:t>Current </a:t>
            </a:r>
            <a:r>
              <a:rPr lang="en-US" sz="2000" dirty="0" err="1" smtClean="0">
                <a:latin typeface="+mj-lt"/>
                <a:sym typeface="Wingdings" pitchFamily="2" charset="2"/>
              </a:rPr>
              <a:t>algs</a:t>
            </a:r>
            <a:r>
              <a:rPr lang="en-US" sz="2000" dirty="0" smtClean="0">
                <a:latin typeface="+mj-lt"/>
                <a:sym typeface="Wingdings" pitchFamily="2" charset="2"/>
              </a:rPr>
              <a:t>. work directly with big “lifted” matrices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New</a:t>
            </a:r>
            <a:r>
              <a:rPr lang="en-US" sz="2400" b="1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 GIRAF </a:t>
            </a: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algorithm for structured </a:t>
            </a:r>
            <a:b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</a:b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low-rank matrix formulations in MRI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Solves “lifted” problem in “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unlifted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” domain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No need to create and store large matrices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+mj-lt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808D6"/>
                </a:solidFill>
                <a:latin typeface="+mj-lt"/>
                <a:sym typeface="Wingdings" pitchFamily="2" charset="2"/>
              </a:rPr>
              <a:t>Improves recovery &amp; enables new applications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Larger filter sizes  improved CS recovery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Multi-dimensional imaging (DMRI, DWI, MRSI)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+mj-lt"/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accent5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29400" y="2514600"/>
            <a:ext cx="2392028" cy="2636555"/>
            <a:chOff x="6751972" y="2392645"/>
            <a:chExt cx="2392028" cy="2636555"/>
          </a:xfrm>
        </p:grpSpPr>
        <p:grpSp>
          <p:nvGrpSpPr>
            <p:cNvPr id="130" name="Group 129"/>
            <p:cNvGrpSpPr/>
            <p:nvPr/>
          </p:nvGrpSpPr>
          <p:grpSpPr>
            <a:xfrm>
              <a:off x="6751972" y="2693789"/>
              <a:ext cx="2392028" cy="2335411"/>
              <a:chOff x="2648256" y="2576384"/>
              <a:chExt cx="3690047" cy="36027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614351" y="2823519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861487" y="3070655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108622" y="3317790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355757" y="3564925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602892" y="3812060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843348" y="4059195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614351" y="2576384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861487" y="2823519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108622" y="307065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355757" y="3317790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602892" y="356492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850027" y="3812060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861487" y="2576384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108622" y="2823519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355757" y="3070655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602892" y="3317790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850027" y="3564925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08622" y="2576384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355757" y="2823519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602892" y="3070655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850027" y="3317790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355757" y="2576384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602892" y="2823519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850027" y="307065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602892" y="2576384"/>
                <a:ext cx="247135" cy="24713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850027" y="2823519"/>
                <a:ext cx="247135" cy="24713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850027" y="2576384"/>
                <a:ext cx="247135" cy="247135"/>
              </a:xfrm>
              <a:prstGeom prst="rect">
                <a:avLst/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614351" y="4553465"/>
                <a:ext cx="247135" cy="247135"/>
              </a:xfrm>
              <a:prstGeom prst="rect">
                <a:avLst/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614351" y="4306330"/>
                <a:ext cx="247135" cy="24713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861487" y="4553465"/>
                <a:ext cx="247135" cy="24713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614351" y="405919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861487" y="4306330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108622" y="455346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614351" y="3812060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861487" y="4059195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108622" y="4306330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355757" y="4553465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614351" y="3564925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861487" y="3812060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108622" y="4059195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355757" y="4306330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602892" y="4553465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614351" y="3317790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861487" y="3564925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108622" y="3812060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355757" y="4059195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602892" y="4306330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850027" y="4553465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614351" y="307065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861487" y="3317790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108622" y="356492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355757" y="3812060"/>
                <a:ext cx="247136" cy="247136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602892" y="4059195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850027" y="4306330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617407" y="2576384"/>
                <a:ext cx="1467059" cy="2224216"/>
              </a:xfrm>
              <a:prstGeom prst="rect">
                <a:avLst/>
              </a:prstGeom>
              <a:noFill/>
              <a:ln w="38100" cap="flat" cmpd="sng" algn="ctr">
                <a:solidFill>
                  <a:srgbClr val="002E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6" name="Straight Arrow Connector 185"/>
              <p:cNvCxnSpPr/>
              <p:nvPr/>
            </p:nvCxnSpPr>
            <p:spPr>
              <a:xfrm flipV="1">
                <a:off x="4343400" y="4800600"/>
                <a:ext cx="0" cy="1143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187" name="Group 186"/>
              <p:cNvGrpSpPr/>
              <p:nvPr/>
            </p:nvGrpSpPr>
            <p:grpSpPr>
              <a:xfrm rot="5400000">
                <a:off x="4277270" y="4729262"/>
                <a:ext cx="202390" cy="2631067"/>
                <a:chOff x="1143000" y="3005781"/>
                <a:chExt cx="247135" cy="3212757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1143000" y="4488592"/>
                  <a:ext cx="247135" cy="247135"/>
                </a:xfrm>
                <a:prstGeom prst="rect">
                  <a:avLst/>
                </a:prstGeom>
                <a:solidFill>
                  <a:srgbClr val="1F497D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143000" y="4241457"/>
                  <a:ext cx="247135" cy="247135"/>
                </a:xfrm>
                <a:prstGeom prst="rect">
                  <a:avLst/>
                </a:prstGeom>
                <a:pattFill prst="ltDnDiag">
                  <a:fgClr>
                    <a:schemeClr val="tx2"/>
                  </a:fgClr>
                  <a:bgClr>
                    <a:schemeClr val="bg2">
                      <a:lumMod val="85000"/>
                    </a:schemeClr>
                  </a:bgClr>
                </a:patt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1143000" y="3994322"/>
                  <a:ext cx="247135" cy="247135"/>
                </a:xfrm>
                <a:prstGeom prst="rect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1143000" y="5971403"/>
                  <a:ext cx="247135" cy="247135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143000" y="5724268"/>
                  <a:ext cx="247135" cy="247135"/>
                </a:xfrm>
                <a:prstGeom prst="rect">
                  <a:avLst/>
                </a:prstGeom>
                <a:pattFill prst="ltDnDiag">
                  <a:fgClr>
                    <a:schemeClr val="tx2"/>
                  </a:fgClr>
                  <a:bgClr>
                    <a:schemeClr val="bg2">
                      <a:lumMod val="85000"/>
                    </a:schemeClr>
                  </a:bgClr>
                </a:patt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1143000" y="5477132"/>
                  <a:ext cx="247135" cy="247135"/>
                </a:xfrm>
                <a:prstGeom prst="rect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1143000" y="5229997"/>
                  <a:ext cx="247135" cy="247135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1143000" y="4982862"/>
                  <a:ext cx="247135" cy="247135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1143000" y="4735727"/>
                  <a:ext cx="247135" cy="247135"/>
                </a:xfrm>
                <a:prstGeom prst="rect">
                  <a:avLst/>
                </a:prstGeom>
                <a:pattFill prst="ltDnDiag">
                  <a:fgClr>
                    <a:schemeClr val="tx2"/>
                  </a:fgClr>
                  <a:bgClr>
                    <a:schemeClr val="bg2">
                      <a:lumMod val="85000"/>
                    </a:schemeClr>
                  </a:bgClr>
                </a:patt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1143000" y="3747186"/>
                  <a:ext cx="247135" cy="247135"/>
                </a:xfrm>
                <a:prstGeom prst="rect">
                  <a:avLst/>
                </a:prstGeom>
                <a:solidFill>
                  <a:srgbClr val="4BACC6">
                    <a:lumMod val="60000"/>
                    <a:lumOff val="4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1143000" y="3500051"/>
                  <a:ext cx="247135" cy="247135"/>
                </a:xfrm>
                <a:prstGeom prst="rect">
                  <a:avLst/>
                </a:prstGeom>
                <a:pattFill prst="ltDnDiag">
                  <a:fgClr>
                    <a:schemeClr val="tx2"/>
                  </a:fgClr>
                  <a:bgClr>
                    <a:schemeClr val="bg2">
                      <a:lumMod val="85000"/>
                    </a:schemeClr>
                  </a:bgClr>
                </a:patt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1143000" y="3252916"/>
                  <a:ext cx="247135" cy="247135"/>
                </a:xfrm>
                <a:prstGeom prst="rect">
                  <a:avLst/>
                </a:prstGeom>
                <a:solidFill>
                  <a:srgbClr val="C0504D">
                    <a:lumMod val="40000"/>
                    <a:lumOff val="6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1143000" y="3005781"/>
                  <a:ext cx="247135" cy="247135"/>
                </a:xfrm>
                <a:prstGeom prst="rect">
                  <a:avLst/>
                </a:prstGeom>
                <a:solidFill>
                  <a:srgbClr val="8064A2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1143000" y="3005781"/>
                  <a:ext cx="247135" cy="3212757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0900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1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8" name="Picture 18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776" y="3060233"/>
                <a:ext cx="849527" cy="515895"/>
              </a:xfrm>
              <a:prstGeom prst="rect">
                <a:avLst/>
              </a:prstGeom>
            </p:spPr>
          </p:pic>
          <p:cxnSp>
            <p:nvCxnSpPr>
              <p:cNvPr id="189" name="Straight Connector 188"/>
              <p:cNvCxnSpPr/>
              <p:nvPr/>
            </p:nvCxnSpPr>
            <p:spPr>
              <a:xfrm flipV="1">
                <a:off x="5097162" y="3429000"/>
                <a:ext cx="389238" cy="157549"/>
              </a:xfrm>
              <a:prstGeom prst="line">
                <a:avLst/>
              </a:prstGeom>
              <a:noFill/>
              <a:ln w="38100" cap="flat" cmpd="sng" algn="ctr">
                <a:solidFill>
                  <a:srgbClr val="002EF0"/>
                </a:solidFill>
                <a:prstDash val="solid"/>
              </a:ln>
              <a:effectLst/>
            </p:spPr>
          </p:cxnSp>
          <p:pic>
            <p:nvPicPr>
              <p:cNvPr id="190" name="Picture 189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256" y="5840089"/>
                <a:ext cx="192270" cy="339003"/>
              </a:xfrm>
              <a:prstGeom prst="rect">
                <a:avLst/>
              </a:prstGeom>
            </p:spPr>
          </p:pic>
        </p:grpSp>
        <p:sp>
          <p:nvSpPr>
            <p:cNvPr id="205" name="Cross 204"/>
            <p:cNvSpPr/>
            <p:nvPr/>
          </p:nvSpPr>
          <p:spPr>
            <a:xfrm rot="2700000">
              <a:off x="6870090" y="2392645"/>
              <a:ext cx="1973474" cy="1973474"/>
            </a:xfrm>
            <a:prstGeom prst="plus">
              <a:avLst>
                <a:gd name="adj" fmla="val 45491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3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79556"/>
            <a:ext cx="8073236" cy="63943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References</a:t>
            </a:r>
          </a:p>
          <a:p>
            <a:r>
              <a:rPr lang="en-US" sz="1200" dirty="0" err="1"/>
              <a:t>Krahmer</a:t>
            </a:r>
            <a:r>
              <a:rPr lang="en-US" sz="1200" dirty="0" smtClean="0"/>
              <a:t>, F., &amp; Ward, R. </a:t>
            </a:r>
            <a:r>
              <a:rPr lang="en-US" sz="1200" dirty="0"/>
              <a:t>(2014</a:t>
            </a:r>
            <a:r>
              <a:rPr lang="en-US" sz="1200" dirty="0" smtClean="0"/>
              <a:t>) Stable </a:t>
            </a:r>
            <a:r>
              <a:rPr lang="en-US" sz="1200" dirty="0"/>
              <a:t>and robust sampling strategies for compressive </a:t>
            </a:r>
            <a:r>
              <a:rPr lang="en-US" sz="1200" dirty="0" smtClean="0"/>
              <a:t>imaging. </a:t>
            </a:r>
            <a:r>
              <a:rPr lang="en-US" sz="1200" i="1" dirty="0" smtClean="0"/>
              <a:t>Image </a:t>
            </a:r>
            <a:r>
              <a:rPr lang="en-US" sz="1200" i="1" dirty="0"/>
              <a:t>Processing, IEEE Transactions </a:t>
            </a:r>
            <a:r>
              <a:rPr lang="en-US" sz="1200" i="1" dirty="0" smtClean="0"/>
              <a:t>on</a:t>
            </a:r>
            <a:r>
              <a:rPr lang="en-US" sz="1200" dirty="0" smtClean="0"/>
              <a:t>, 23(2): </a:t>
            </a:r>
            <a:r>
              <a:rPr lang="en-US" sz="1200" dirty="0"/>
              <a:t>612-622.</a:t>
            </a:r>
          </a:p>
          <a:p>
            <a:r>
              <a:rPr lang="en-US" sz="1200" dirty="0" smtClean="0"/>
              <a:t>Pan</a:t>
            </a:r>
            <a:r>
              <a:rPr lang="en-US" sz="1200" dirty="0"/>
              <a:t>, H., </a:t>
            </a:r>
            <a:r>
              <a:rPr lang="en-US" sz="1200" dirty="0" err="1"/>
              <a:t>Blu</a:t>
            </a:r>
            <a:r>
              <a:rPr lang="en-US" sz="1200" dirty="0"/>
              <a:t>, T., &amp; </a:t>
            </a:r>
            <a:r>
              <a:rPr lang="en-US" sz="1200" dirty="0" err="1"/>
              <a:t>Dragotti</a:t>
            </a:r>
            <a:r>
              <a:rPr lang="en-US" sz="1200" dirty="0"/>
              <a:t>, P. L. (2014). Sampling curves with finite rate of innovation. </a:t>
            </a:r>
            <a:r>
              <a:rPr lang="en-US" sz="1200" i="1" dirty="0"/>
              <a:t>Signal Processing, IEEE Transactions on</a:t>
            </a:r>
            <a:r>
              <a:rPr lang="en-US" sz="1200" dirty="0"/>
              <a:t>, </a:t>
            </a:r>
            <a:r>
              <a:rPr lang="en-US" sz="1200" i="1" dirty="0"/>
              <a:t>62</a:t>
            </a:r>
            <a:r>
              <a:rPr lang="en-US" sz="1200" dirty="0"/>
              <a:t>(2), 458-471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Shin, P. J., Larson, P. E., </a:t>
            </a:r>
            <a:r>
              <a:rPr lang="en-US" sz="1200" dirty="0" err="1"/>
              <a:t>Ohliger</a:t>
            </a:r>
            <a:r>
              <a:rPr lang="en-US" sz="1200" dirty="0"/>
              <a:t>, M. A., </a:t>
            </a:r>
            <a:r>
              <a:rPr lang="en-US" sz="1200" dirty="0" err="1"/>
              <a:t>Elad</a:t>
            </a:r>
            <a:r>
              <a:rPr lang="en-US" sz="1200" dirty="0"/>
              <a:t>, M., </a:t>
            </a:r>
            <a:r>
              <a:rPr lang="en-US" sz="1200" dirty="0" err="1"/>
              <a:t>Pauly</a:t>
            </a:r>
            <a:r>
              <a:rPr lang="en-US" sz="1200" dirty="0"/>
              <a:t>, J. M., </a:t>
            </a:r>
            <a:r>
              <a:rPr lang="en-US" sz="1200" dirty="0" err="1"/>
              <a:t>Vigneron</a:t>
            </a:r>
            <a:r>
              <a:rPr lang="en-US" sz="1200" dirty="0"/>
              <a:t>, D. B., &amp; </a:t>
            </a:r>
            <a:r>
              <a:rPr lang="en-US" sz="1200" dirty="0" err="1"/>
              <a:t>Lustig</a:t>
            </a:r>
            <a:r>
              <a:rPr lang="en-US" sz="1200" dirty="0"/>
              <a:t>, M. (2014). </a:t>
            </a:r>
            <a:r>
              <a:rPr lang="en-US" sz="1200" dirty="0" err="1"/>
              <a:t>Calibrationless</a:t>
            </a:r>
            <a:r>
              <a:rPr lang="en-US" sz="1200" dirty="0"/>
              <a:t> parallel imaging reconstruction based on structured low‐rank matrix completion. </a:t>
            </a:r>
            <a:r>
              <a:rPr lang="en-US" sz="1200" i="1" dirty="0"/>
              <a:t>Magnetic resonance in medicine</a:t>
            </a:r>
            <a:r>
              <a:rPr lang="en-US" sz="1200" dirty="0"/>
              <a:t>, 72(4), 959-970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Haldar</a:t>
            </a:r>
            <a:r>
              <a:rPr lang="en-US" sz="1200" dirty="0"/>
              <a:t>, J. P. (2014). Low-Rank Modeling of Local-Space Neighborhoods (LORAKS) for Constrained MRI. </a:t>
            </a:r>
            <a:r>
              <a:rPr lang="en-US" sz="1200" i="1" dirty="0"/>
              <a:t>Medical Imaging, IEEE Transactions on</a:t>
            </a:r>
            <a:r>
              <a:rPr lang="en-US" sz="1200" dirty="0"/>
              <a:t>, 33(3), </a:t>
            </a:r>
            <a:r>
              <a:rPr lang="en-US" sz="1200" dirty="0" smtClean="0"/>
              <a:t>668-681</a:t>
            </a:r>
          </a:p>
          <a:p>
            <a:r>
              <a:rPr lang="en-US" sz="1200" dirty="0"/>
              <a:t>Jin, K. H., Lee, D., &amp; Ye, J. C. (2015, April). A novel k-space annihilating filter method for unification between compressed sensing and parallel MRI. </a:t>
            </a:r>
            <a:r>
              <a:rPr lang="en-US" sz="1200" i="1" dirty="0"/>
              <a:t>In Biomedical Imaging (ISBI), 2015 IEEE 12th International Symposium on </a:t>
            </a:r>
            <a:r>
              <a:rPr lang="en-US" sz="1200" dirty="0"/>
              <a:t>(pp. 327-330). IEEE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Ongie</a:t>
            </a:r>
            <a:r>
              <a:rPr lang="en-US" sz="1200" dirty="0"/>
              <a:t>, G., &amp; Jacob, M. (2015). Super-resolution MRI Using Finite Rate of Innovation Curves. </a:t>
            </a:r>
            <a:r>
              <a:rPr lang="en-US" sz="1200" i="1" dirty="0" smtClean="0"/>
              <a:t>Proceedings of ISBI 2015, New York, NY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Ongie</a:t>
            </a:r>
            <a:r>
              <a:rPr lang="en-US" sz="1200" dirty="0"/>
              <a:t>, G. &amp; Jacob, M. (2015). </a:t>
            </a:r>
            <a:r>
              <a:rPr lang="en-US" sz="1200" dirty="0" smtClean="0"/>
              <a:t>Recovery </a:t>
            </a:r>
            <a:r>
              <a:rPr lang="en-US" sz="1200" dirty="0"/>
              <a:t>of </a:t>
            </a:r>
            <a:r>
              <a:rPr lang="en-US" sz="1200" dirty="0" smtClean="0"/>
              <a:t>Piecewise Smooth </a:t>
            </a:r>
            <a:r>
              <a:rPr lang="en-US" sz="1200" dirty="0"/>
              <a:t>Images from Few Fourier Samples. </a:t>
            </a:r>
            <a:r>
              <a:rPr lang="en-US" sz="1200" i="1" dirty="0" smtClean="0"/>
              <a:t>Proceedings of </a:t>
            </a:r>
            <a:r>
              <a:rPr lang="en-US" sz="1200" i="1" dirty="0" err="1" smtClean="0"/>
              <a:t>SampTA</a:t>
            </a:r>
            <a:r>
              <a:rPr lang="en-US" sz="1200" i="1" dirty="0"/>
              <a:t> </a:t>
            </a:r>
            <a:r>
              <a:rPr lang="en-US" sz="1200" i="1" dirty="0" smtClean="0"/>
              <a:t>2015, Washington D.C.</a:t>
            </a:r>
          </a:p>
          <a:p>
            <a:r>
              <a:rPr lang="en-US" sz="1200" dirty="0" err="1"/>
              <a:t>Ongie</a:t>
            </a:r>
            <a:r>
              <a:rPr lang="en-US" sz="1200" dirty="0"/>
              <a:t>, G. &amp; Jacob, M. (2015). Off-the-grid Recovery of Piecewise Constant Images from Few Fourier Samples. </a:t>
            </a:r>
            <a:r>
              <a:rPr lang="en-US" sz="1200" i="1" dirty="0"/>
              <a:t>Arxiv.org preprint</a:t>
            </a:r>
            <a:r>
              <a:rPr lang="en-US" sz="1200" i="1" dirty="0" smtClean="0"/>
              <a:t>.</a:t>
            </a:r>
          </a:p>
          <a:p>
            <a:r>
              <a:rPr lang="en-US" sz="1200" dirty="0" err="1"/>
              <a:t>Fornasier</a:t>
            </a:r>
            <a:r>
              <a:rPr lang="en-US" sz="1200" dirty="0"/>
              <a:t>, M., </a:t>
            </a:r>
            <a:r>
              <a:rPr lang="en-US" sz="1200" dirty="0" err="1"/>
              <a:t>Rauhut</a:t>
            </a:r>
            <a:r>
              <a:rPr lang="en-US" sz="1200" dirty="0"/>
              <a:t>, H., &amp; Ward, R. (2011). Low-rank matrix recovery via iteratively reweighted least squares minimization. </a:t>
            </a:r>
            <a:r>
              <a:rPr lang="en-US" sz="1200" i="1" dirty="0"/>
              <a:t>SIAM Journal on Optimization, </a:t>
            </a:r>
            <a:r>
              <a:rPr lang="en-US" sz="1200" dirty="0"/>
              <a:t>21(4), 1614-1640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Mohan, </a:t>
            </a:r>
            <a:r>
              <a:rPr lang="en-US" sz="1200" dirty="0" smtClean="0"/>
              <a:t>K, </a:t>
            </a:r>
            <a:r>
              <a:rPr lang="en-US" sz="1200" dirty="0"/>
              <a:t>and Maryam </a:t>
            </a:r>
            <a:r>
              <a:rPr lang="en-US" sz="1200" dirty="0" smtClean="0"/>
              <a:t>F. </a:t>
            </a:r>
            <a:r>
              <a:rPr lang="en-US" sz="1200" dirty="0"/>
              <a:t>(</a:t>
            </a:r>
            <a:r>
              <a:rPr lang="en-US" sz="1200" dirty="0" smtClean="0"/>
              <a:t>2012). Iterative </a:t>
            </a:r>
            <a:r>
              <a:rPr lang="en-US" sz="1200" dirty="0"/>
              <a:t>reweighted algorithms for matrix rank minimization." </a:t>
            </a:r>
            <a:r>
              <a:rPr lang="en-US" sz="1200" i="1" dirty="0"/>
              <a:t>The Journal of Machine Learning Research </a:t>
            </a:r>
            <a:r>
              <a:rPr lang="en-US" sz="1200" dirty="0"/>
              <a:t>13.1 </a:t>
            </a:r>
            <a:r>
              <a:rPr lang="en-US" sz="1200" dirty="0" smtClean="0"/>
              <a:t>3441-3473.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Acknowledgements</a:t>
            </a:r>
            <a:endParaRPr lang="en-US" sz="1600" dirty="0">
              <a:latin typeface="+mj-lt"/>
            </a:endParaRPr>
          </a:p>
          <a:p>
            <a:r>
              <a:rPr lang="en-US" sz="1400" dirty="0"/>
              <a:t>Supported by grants: </a:t>
            </a:r>
            <a:r>
              <a:rPr lang="en-US" sz="1400" dirty="0" smtClean="0"/>
              <a:t>NSF </a:t>
            </a:r>
            <a:r>
              <a:rPr lang="en-US" sz="1400" dirty="0"/>
              <a:t>CCF-0844812,  NSF CCF-1116067, </a:t>
            </a:r>
            <a:r>
              <a:rPr lang="en-US" sz="1400" dirty="0" smtClean="0"/>
              <a:t>NIH </a:t>
            </a:r>
            <a:r>
              <a:rPr lang="en-US" sz="1400" dirty="0"/>
              <a:t>1R21HL109710-01A1, ACS RSG-11-267-01-CCE, </a:t>
            </a:r>
            <a:r>
              <a:rPr lang="en-US" sz="1400" dirty="0" smtClean="0"/>
              <a:t>and </a:t>
            </a:r>
            <a:r>
              <a:rPr lang="en-US" sz="1400" dirty="0"/>
              <a:t>ONR-N000141310202.</a:t>
            </a:r>
          </a:p>
          <a:p>
            <a:pPr marL="0" indent="0">
              <a:buNone/>
            </a:pPr>
            <a:endParaRPr lang="en-US" sz="1400" dirty="0" smtClean="0">
              <a:latin typeface="+mj-lt"/>
            </a:endParaRP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2181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>
          <a:xfrm>
            <a:off x="1" y="1828800"/>
            <a:ext cx="9142194" cy="50292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429000" y="457200"/>
            <a:ext cx="41148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Thank you! Questions?</a:t>
            </a:r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337415" y="2744897"/>
            <a:ext cx="8469170" cy="4431983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Exploit convolution structure to simplify IRLS algorithm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Do not need to explicitly form large lifted matrix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Solves problem in </a:t>
            </a:r>
            <a:r>
              <a:rPr lang="en-US" sz="2400" i="1" dirty="0" smtClean="0">
                <a:solidFill>
                  <a:srgbClr val="0808D6"/>
                </a:solidFill>
                <a:latin typeface="+mj-lt"/>
              </a:rPr>
              <a:t>original domain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85" name="Title 4"/>
          <p:cNvSpPr txBox="1">
            <a:spLocks/>
          </p:cNvSpPr>
          <p:nvPr/>
        </p:nvSpPr>
        <p:spPr>
          <a:xfrm>
            <a:off x="365760" y="2059097"/>
            <a:ext cx="8778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GIRAF algorithm for structured low-rank matrix recovery formulations in MRI </a:t>
            </a:r>
            <a:endParaRPr lang="en-US" sz="2800" i="1" dirty="0">
              <a:solidFill>
                <a:srgbClr val="0808D6"/>
              </a:solidFill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837572" y="4116497"/>
            <a:ext cx="2392028" cy="2335411"/>
            <a:chOff x="2648256" y="2576384"/>
            <a:chExt cx="3690047" cy="3602708"/>
          </a:xfrm>
        </p:grpSpPr>
        <p:sp>
          <p:nvSpPr>
            <p:cNvPr id="87" name="Rectangle 86"/>
            <p:cNvSpPr/>
            <p:nvPr/>
          </p:nvSpPr>
          <p:spPr>
            <a:xfrm>
              <a:off x="3614351" y="2823519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61487" y="307065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108622" y="331779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55757" y="356492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02892" y="3812060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43348" y="4059195"/>
              <a:ext cx="247135" cy="247135"/>
            </a:xfrm>
            <a:prstGeom prst="rect">
              <a:avLst/>
            </a:prstGeom>
            <a:solidFill>
              <a:srgbClr val="1F497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614351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61487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08622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5575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0289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50027" y="381206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61487" y="2576384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08622" y="2823519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55757" y="307065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02892" y="3317790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50027" y="3564925"/>
              <a:ext cx="247135" cy="247135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108622" y="2576384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55757" y="2823519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02892" y="3070655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50027" y="3317790"/>
              <a:ext cx="247135" cy="247135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55757" y="2576384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602892" y="2823519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50027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602892" y="2576384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50027" y="2823519"/>
              <a:ext cx="247135" cy="2471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50027" y="2576384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14351" y="4553465"/>
              <a:ext cx="247135" cy="247135"/>
            </a:xfrm>
            <a:prstGeom prst="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14351" y="4306330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61487" y="4553465"/>
              <a:ext cx="247135" cy="247135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614351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86148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108622" y="455346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614351" y="381206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861487" y="405919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108622" y="4306330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355757" y="4553465"/>
              <a:ext cx="247135" cy="24713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614351" y="356492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861487" y="381206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08622" y="405919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355757" y="4306330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02892" y="4553465"/>
              <a:ext cx="247135" cy="24713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614351" y="331779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861487" y="356492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08622" y="381206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355757" y="405919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602892" y="4306330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850027" y="4553465"/>
              <a:ext cx="247135" cy="24713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614351" y="307065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861487" y="331779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108622" y="356492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355757" y="3812060"/>
              <a:ext cx="247136" cy="247136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602892" y="4059195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850027" y="4306330"/>
              <a:ext cx="247135" cy="247135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17407" y="2576384"/>
              <a:ext cx="1467059" cy="2224216"/>
            </a:xfrm>
            <a:prstGeom prst="rect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900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flipV="1">
              <a:off x="4343400" y="4800600"/>
              <a:ext cx="0" cy="1143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grpSp>
          <p:nvGrpSpPr>
            <p:cNvPr id="143" name="Group 142"/>
            <p:cNvGrpSpPr/>
            <p:nvPr/>
          </p:nvGrpSpPr>
          <p:grpSpPr>
            <a:xfrm rot="5400000">
              <a:off x="4277270" y="4729262"/>
              <a:ext cx="202390" cy="2631067"/>
              <a:chOff x="1143000" y="3005781"/>
              <a:chExt cx="247135" cy="3212757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143000" y="4488592"/>
                <a:ext cx="247135" cy="247135"/>
              </a:xfrm>
              <a:prstGeom prst="rect">
                <a:avLst/>
              </a:prstGeom>
              <a:solidFill>
                <a:srgbClr val="1F497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143000" y="424145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143000" y="3994322"/>
                <a:ext cx="247135" cy="247135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143000" y="5971403"/>
                <a:ext cx="247135" cy="24713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143000" y="5724268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143000" y="5477132"/>
                <a:ext cx="247135" cy="247135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143000" y="5229997"/>
                <a:ext cx="247135" cy="24713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143000" y="4982862"/>
                <a:ext cx="247135" cy="247135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143000" y="4735727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1143000" y="3747186"/>
                <a:ext cx="247135" cy="247135"/>
              </a:xfrm>
              <a:prstGeom prst="rect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3500051"/>
                <a:ext cx="247135" cy="247135"/>
              </a:xfrm>
              <a:prstGeom prst="rect">
                <a:avLst/>
              </a:prstGeom>
              <a:pattFill prst="ltDnDiag">
                <a:fgClr>
                  <a:schemeClr val="tx2"/>
                </a:fgClr>
                <a:bgClr>
                  <a:schemeClr val="bg2">
                    <a:lumMod val="85000"/>
                  </a:schemeClr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143000" y="3252916"/>
                <a:ext cx="247135" cy="24713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143000" y="3005781"/>
                <a:ext cx="247135" cy="247135"/>
              </a:xfrm>
              <a:prstGeom prst="rect">
                <a:avLst/>
              </a:prstGeom>
              <a:solidFill>
                <a:srgbClr val="8064A2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143000" y="3005781"/>
                <a:ext cx="247135" cy="3212757"/>
              </a:xfrm>
              <a:prstGeom prst="rect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0900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44" name="Picture 14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776" y="3060233"/>
              <a:ext cx="849527" cy="515895"/>
            </a:xfrm>
            <a:prstGeom prst="rect">
              <a:avLst/>
            </a:prstGeom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5097162" y="3429000"/>
              <a:ext cx="389238" cy="157549"/>
            </a:xfrm>
            <a:prstGeom prst="line">
              <a:avLst/>
            </a:prstGeom>
            <a:noFill/>
            <a:ln w="38100" cap="flat" cmpd="sng" algn="ctr">
              <a:solidFill>
                <a:srgbClr val="002EF0"/>
              </a:solidFill>
              <a:prstDash val="solid"/>
            </a:ln>
            <a:effectLst/>
          </p:spPr>
        </p:cxnSp>
        <p:pic>
          <p:nvPicPr>
            <p:cNvPr id="146" name="Picture 1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56" y="5840089"/>
              <a:ext cx="192270" cy="339003"/>
            </a:xfrm>
            <a:prstGeom prst="rect">
              <a:avLst/>
            </a:prstGeom>
          </p:spPr>
        </p:pic>
      </p:grpSp>
      <p:cxnSp>
        <p:nvCxnSpPr>
          <p:cNvPr id="161" name="Elbow Connector 160"/>
          <p:cNvCxnSpPr/>
          <p:nvPr/>
        </p:nvCxnSpPr>
        <p:spPr>
          <a:xfrm>
            <a:off x="3646165" y="4623108"/>
            <a:ext cx="2096814" cy="178938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ross 161"/>
          <p:cNvSpPr/>
          <p:nvPr/>
        </p:nvSpPr>
        <p:spPr>
          <a:xfrm rot="2700000">
            <a:off x="5991373" y="3821677"/>
            <a:ext cx="1973474" cy="1973474"/>
          </a:xfrm>
          <a:prstGeom prst="plus">
            <a:avLst>
              <a:gd name="adj" fmla="val 45491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5760" y="22860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Off-the-Grid alternative to TV </a:t>
            </a:r>
            <a:b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[O. &amp; Jacob, ISBI 2015], [O. &amp; Jacob, SampTA 2015]</a:t>
            </a:r>
            <a:endParaRPr lang="en-US" sz="28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996482"/>
            <a:ext cx="8469170" cy="4431983"/>
          </a:xfrm>
        </p:spPr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Continuous domain piecewise constant image model</a:t>
            </a:r>
          </a:p>
          <a:p>
            <a:pPr>
              <a:lnSpc>
                <a:spcPct val="150000"/>
              </a:lnSpc>
            </a:pPr>
            <a:r>
              <a:rPr lang="en" sz="24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Model </a:t>
            </a:r>
            <a:r>
              <a:rPr lang="en" sz="2400" dirty="0">
                <a:solidFill>
                  <a:srgbClr val="0808D6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edge set </a:t>
            </a:r>
            <a:r>
              <a:rPr lang="en" sz="24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as </a:t>
            </a:r>
            <a:r>
              <a:rPr lang="en" sz="2400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zero-set </a:t>
            </a:r>
            <a:r>
              <a:rPr lang="en" sz="2400" dirty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of a 2-D </a:t>
            </a:r>
            <a:r>
              <a:rPr lang="en-US" sz="2400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band-limited function</a:t>
            </a: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6400" y="2743200"/>
            <a:ext cx="3290906" cy="1722900"/>
            <a:chOff x="5515955" y="3045066"/>
            <a:chExt cx="3713464" cy="1944123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139" y="3968405"/>
              <a:ext cx="100154" cy="1018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759" y="3428755"/>
              <a:ext cx="100154" cy="14689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667295" y="3757980"/>
              <a:ext cx="566290" cy="2631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4124" y="3587023"/>
              <a:ext cx="614030" cy="17162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647853" y="3245985"/>
              <a:ext cx="0" cy="52386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55" y="3327174"/>
              <a:ext cx="91808" cy="101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853" y="3045066"/>
              <a:ext cx="3581566" cy="19441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0"/>
            <a:ext cx="3798261" cy="6817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16200000">
            <a:off x="3200400" y="2677595"/>
            <a:ext cx="1665805" cy="1665805"/>
            <a:chOff x="2584024" y="2474523"/>
            <a:chExt cx="2052766" cy="2052766"/>
          </a:xfrm>
        </p:grpSpPr>
        <p:sp>
          <p:nvSpPr>
            <p:cNvPr id="16" name="Rectangle 15"/>
            <p:cNvSpPr/>
            <p:nvPr/>
          </p:nvSpPr>
          <p:spPr>
            <a:xfrm>
              <a:off x="2584024" y="2474523"/>
              <a:ext cx="2052766" cy="205276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C:\Users\Greg\Dropbox\Presentations\ISBI2015new\fig_levelset_lumps_contou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865" y="2633191"/>
              <a:ext cx="1762651" cy="173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5029200" y="3657600"/>
            <a:ext cx="50280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70" y="3905014"/>
            <a:ext cx="921997" cy="241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1600200" cy="16281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0" y="5257800"/>
            <a:ext cx="4469463" cy="1148105"/>
          </a:xfrm>
          <a:prstGeom prst="rect">
            <a:avLst/>
          </a:prstGeom>
        </p:spPr>
        <p:txBody>
          <a:bodyPr wrap="none" lIns="91425" tIns="91425" rIns="91425" bIns="91425" rtlCol="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400" i="1" dirty="0" smtClean="0">
                <a:solidFill>
                  <a:schemeClr val="accent1"/>
                </a:solidFill>
                <a:latin typeface="+mj-lt"/>
                <a:ea typeface="Roboto Light" pitchFamily="2" charset="0"/>
                <a:cs typeface="Open Sans Condensed" pitchFamily="34" charset="0"/>
              </a:rPr>
              <a:t>“Finite-rate-of-innovation curve” </a:t>
            </a:r>
            <a:br>
              <a:rPr lang="en-US" sz="2400" i="1" dirty="0" smtClean="0">
                <a:solidFill>
                  <a:schemeClr val="accent1"/>
                </a:solidFill>
                <a:latin typeface="+mj-lt"/>
                <a:ea typeface="Roboto Light" pitchFamily="2" charset="0"/>
                <a:cs typeface="Open Sans Condensed" pitchFamily="34" charset="0"/>
              </a:rPr>
            </a:br>
            <a:r>
              <a:rPr lang="en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[</a:t>
            </a:r>
            <a:r>
              <a:rPr lang="en" sz="2000" dirty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Pan et al., IEEE TIP 2014</a:t>
            </a:r>
            <a:r>
              <a:rPr lang="en" sz="2000" dirty="0" smtClean="0">
                <a:solidFill>
                  <a:schemeClr val="accent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rPr>
              <a:t>]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1016" y="434340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mage</a:t>
            </a:r>
            <a:endParaRPr lang="en-US" sz="24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1103" y="432735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0808D6"/>
                </a:solidFill>
                <a:latin typeface="+mj-lt"/>
              </a:rPr>
              <a:t>e</a:t>
            </a:r>
            <a:r>
              <a:rPr lang="en-US" sz="2400" dirty="0" smtClean="0">
                <a:solidFill>
                  <a:srgbClr val="0808D6"/>
                </a:solidFill>
                <a:latin typeface="+mj-lt"/>
              </a:rPr>
              <a:t>dge set</a:t>
            </a:r>
            <a:endParaRPr lang="en-US" sz="2400" dirty="0">
              <a:solidFill>
                <a:srgbClr val="0808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8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4"/>
          <p:cNvSpPr txBox="1">
            <a:spLocks/>
          </p:cNvSpPr>
          <p:nvPr/>
        </p:nvSpPr>
        <p:spPr>
          <a:xfrm>
            <a:off x="365760" y="109715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8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2-D PWC functions satisfy an annihilation relation</a:t>
            </a:r>
            <a:endParaRPr lang="en-US" sz="28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0" y="3202165"/>
            <a:ext cx="9144000" cy="362001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690" y="931870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spatial domain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6" name="Picture 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10" y="870079"/>
            <a:ext cx="108014" cy="1663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6" y="2546757"/>
            <a:ext cx="615506" cy="22802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9" y="1343875"/>
            <a:ext cx="531495" cy="2280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78" y="1749460"/>
            <a:ext cx="444056" cy="22802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985" y="3170623"/>
            <a:ext cx="462915" cy="2863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194" y="3905299"/>
            <a:ext cx="593217" cy="29318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985" y="4629386"/>
            <a:ext cx="504063" cy="22974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358" y="5191969"/>
            <a:ext cx="1323845" cy="313295"/>
          </a:xfrm>
          <a:prstGeom prst="rect">
            <a:avLst/>
          </a:prstGeom>
        </p:spPr>
      </p:pic>
      <p:grpSp>
        <p:nvGrpSpPr>
          <p:cNvPr id="2073" name="Group 2072"/>
          <p:cNvGrpSpPr/>
          <p:nvPr/>
        </p:nvGrpSpPr>
        <p:grpSpPr>
          <a:xfrm>
            <a:off x="649410" y="6015918"/>
            <a:ext cx="7020395" cy="572819"/>
            <a:chOff x="649410" y="6015918"/>
            <a:chExt cx="7020395" cy="572819"/>
          </a:xfrm>
        </p:grpSpPr>
        <p:pic>
          <p:nvPicPr>
            <p:cNvPr id="2064" name="Picture 206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445" y="6015918"/>
              <a:ext cx="3642360" cy="54254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49410" y="6127072"/>
              <a:ext cx="3063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latin typeface="+mj-lt"/>
                </a:rPr>
                <a:t>Annihilation relation: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-2886876" y="5909265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</a:t>
            </a:r>
            <a:r>
              <a:rPr lang="en-US" sz="2000" dirty="0" smtClean="0">
                <a:latin typeface="+mj-lt"/>
              </a:rPr>
              <a:t>or all frequencies</a:t>
            </a:r>
            <a:endParaRPr lang="en-US" sz="2000" dirty="0">
              <a:latin typeface="+mj-lt"/>
            </a:endParaRPr>
          </a:p>
        </p:txBody>
      </p:sp>
      <p:pic>
        <p:nvPicPr>
          <p:cNvPr id="104" name="Picture 10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512" y="6015918"/>
            <a:ext cx="300021" cy="2033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34954" y="1317531"/>
            <a:ext cx="1532746" cy="1532746"/>
            <a:chOff x="-2606522" y="6616615"/>
            <a:chExt cx="2057400" cy="2057400"/>
          </a:xfrm>
        </p:grpSpPr>
        <p:sp>
          <p:nvSpPr>
            <p:cNvPr id="37" name="Rectangle 36"/>
            <p:cNvSpPr/>
            <p:nvPr/>
          </p:nvSpPr>
          <p:spPr>
            <a:xfrm>
              <a:off x="-2606522" y="6616615"/>
              <a:ext cx="2057400" cy="2057400"/>
            </a:xfrm>
            <a:prstGeom prst="rect">
              <a:avLst/>
            </a:prstGeom>
            <a:noFill/>
            <a:ln w="25400"/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-2153897" y="7069240"/>
              <a:ext cx="1152150" cy="11521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153898" y="7423120"/>
              <a:ext cx="1155802" cy="22219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077086" y="7575520"/>
              <a:ext cx="960124" cy="22219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-2153897" y="6847045"/>
              <a:ext cx="1152150" cy="1152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>
            <a:off x="4195066" y="1911184"/>
            <a:ext cx="640435" cy="366472"/>
          </a:xfrm>
          <a:custGeom>
            <a:avLst/>
            <a:gdLst>
              <a:gd name="connsiteX0" fmla="*/ 0 w 640435"/>
              <a:gd name="connsiteY0" fmla="*/ 284638 h 366472"/>
              <a:gd name="connsiteX1" fmla="*/ 145877 w 640435"/>
              <a:gd name="connsiteY1" fmla="*/ 366472 h 366472"/>
              <a:gd name="connsiteX2" fmla="*/ 640435 w 640435"/>
              <a:gd name="connsiteY2" fmla="*/ 78275 h 366472"/>
              <a:gd name="connsiteX3" fmla="*/ 412725 w 640435"/>
              <a:gd name="connsiteY3" fmla="*/ 0 h 366472"/>
              <a:gd name="connsiteX4" fmla="*/ 0 w 640435"/>
              <a:gd name="connsiteY4" fmla="*/ 284638 h 36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35" h="366472">
                <a:moveTo>
                  <a:pt x="0" y="284638"/>
                </a:moveTo>
                <a:lnTo>
                  <a:pt x="145877" y="366472"/>
                </a:lnTo>
                <a:lnTo>
                  <a:pt x="640435" y="78275"/>
                </a:lnTo>
                <a:lnTo>
                  <a:pt x="412725" y="0"/>
                </a:lnTo>
                <a:lnTo>
                  <a:pt x="0" y="284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6" name="Group 2065"/>
          <p:cNvGrpSpPr/>
          <p:nvPr/>
        </p:nvGrpSpPr>
        <p:grpSpPr>
          <a:xfrm>
            <a:off x="2660382" y="894269"/>
            <a:ext cx="2778952" cy="2457921"/>
            <a:chOff x="2660382" y="894269"/>
            <a:chExt cx="2778952" cy="2457921"/>
          </a:xfrm>
        </p:grpSpPr>
        <p:grpSp>
          <p:nvGrpSpPr>
            <p:cNvPr id="27" name="Group 26"/>
            <p:cNvGrpSpPr/>
            <p:nvPr/>
          </p:nvGrpSpPr>
          <p:grpSpPr>
            <a:xfrm>
              <a:off x="3899504" y="1812360"/>
              <a:ext cx="1539830" cy="1539830"/>
              <a:chOff x="3542468" y="864711"/>
              <a:chExt cx="2057400" cy="2057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542468" y="864711"/>
                <a:ext cx="2057400" cy="2057400"/>
              </a:xfrm>
              <a:prstGeom prst="rect">
                <a:avLst/>
              </a:prstGeom>
              <a:noFill/>
              <a:ln w="25400"/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995093" y="1317336"/>
                <a:ext cx="1152150" cy="1152150"/>
              </a:xfrm>
              <a:prstGeom prst="ellipse">
                <a:avLst/>
              </a:prstGeom>
              <a:noFill/>
              <a:ln w="19050">
                <a:solidFill>
                  <a:schemeClr val="accent5"/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89037" y="1284031"/>
                <a:ext cx="1165925" cy="1189513"/>
              </a:xfrm>
              <a:prstGeom prst="rect">
                <a:avLst/>
              </a:prstGeom>
            </p:spPr>
          </p:pic>
        </p:grpSp>
        <p:cxnSp>
          <p:nvCxnSpPr>
            <p:cNvPr id="16" name="Straight Arrow Connector 15"/>
            <p:cNvCxnSpPr/>
            <p:nvPr/>
          </p:nvCxnSpPr>
          <p:spPr>
            <a:xfrm>
              <a:off x="2660382" y="2093510"/>
              <a:ext cx="689485" cy="275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965" y="1547961"/>
              <a:ext cx="414680" cy="352295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3570150" y="894269"/>
              <a:ext cx="1536201" cy="1536201"/>
              <a:chOff x="10308636" y="1959935"/>
              <a:chExt cx="2057400" cy="2057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0308636" y="1959935"/>
                <a:ext cx="2057400" cy="2057400"/>
              </a:xfrm>
              <a:prstGeom prst="rect">
                <a:avLst/>
              </a:prstGeom>
              <a:noFill/>
              <a:ln w="25400"/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0761261" y="2412560"/>
                <a:ext cx="1152150" cy="1152150"/>
              </a:xfrm>
              <a:prstGeom prst="ellipse">
                <a:avLst/>
              </a:prstGeom>
              <a:noFill/>
              <a:ln w="19050">
                <a:solidFill>
                  <a:schemeClr val="accent5"/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5205" y="2379255"/>
                <a:ext cx="1165925" cy="1189513"/>
              </a:xfrm>
              <a:prstGeom prst="rect">
                <a:avLst/>
              </a:prstGeom>
            </p:spPr>
          </p:pic>
        </p:grpSp>
      </p:grpSp>
      <p:grpSp>
        <p:nvGrpSpPr>
          <p:cNvPr id="2069" name="Group 2068"/>
          <p:cNvGrpSpPr/>
          <p:nvPr/>
        </p:nvGrpSpPr>
        <p:grpSpPr>
          <a:xfrm>
            <a:off x="2649917" y="3570345"/>
            <a:ext cx="2749128" cy="2223923"/>
            <a:chOff x="2649917" y="3570345"/>
            <a:chExt cx="2749128" cy="222392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649917" y="4484022"/>
              <a:ext cx="689485" cy="275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445" y="4422668"/>
              <a:ext cx="1371600" cy="1371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3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rightnessContrast brigh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728" y="3570345"/>
              <a:ext cx="1371600" cy="1371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68" name="Group 2067"/>
          <p:cNvGrpSpPr/>
          <p:nvPr/>
        </p:nvGrpSpPr>
        <p:grpSpPr>
          <a:xfrm>
            <a:off x="128000" y="2392065"/>
            <a:ext cx="2593894" cy="3525458"/>
            <a:chOff x="128000" y="2392065"/>
            <a:chExt cx="2593894" cy="3525458"/>
          </a:xfrm>
        </p:grpSpPr>
        <p:sp>
          <p:nvSpPr>
            <p:cNvPr id="11" name="TextBox 10"/>
            <p:cNvSpPr txBox="1"/>
            <p:nvPr/>
          </p:nvSpPr>
          <p:spPr>
            <a:xfrm>
              <a:off x="438897" y="3186811"/>
              <a:ext cx="2282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Fourier domain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3" name="Arc 112"/>
            <p:cNvSpPr/>
            <p:nvPr/>
          </p:nvSpPr>
          <p:spPr>
            <a:xfrm flipH="1">
              <a:off x="128000" y="2392065"/>
              <a:ext cx="987550" cy="1126352"/>
            </a:xfrm>
            <a:prstGeom prst="arc">
              <a:avLst>
                <a:gd name="adj1" fmla="val 17367074"/>
                <a:gd name="adj2" fmla="val 4406643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:\Users\Greg\Dropbox\Presentations\ISBI2015\images\fig_kspace1.png"/>
            <p:cNvPicPr>
              <a:picLocks noChangeArrowheads="1"/>
            </p:cNvPicPr>
            <p:nvPr/>
          </p:nvPicPr>
          <p:blipFill>
            <a:blip r:embed="rId3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15" y="3648475"/>
              <a:ext cx="1828800" cy="1828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206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32" y="5535761"/>
              <a:ext cx="468630" cy="381762"/>
            </a:xfrm>
            <a:prstGeom prst="rect">
              <a:avLst/>
            </a:prstGeom>
          </p:spPr>
        </p:pic>
      </p:grpSp>
      <p:grpSp>
        <p:nvGrpSpPr>
          <p:cNvPr id="2067" name="Group 2066"/>
          <p:cNvGrpSpPr/>
          <p:nvPr/>
        </p:nvGrpSpPr>
        <p:grpSpPr>
          <a:xfrm>
            <a:off x="4724225" y="962790"/>
            <a:ext cx="4107205" cy="2198181"/>
            <a:chOff x="4724225" y="962790"/>
            <a:chExt cx="4107205" cy="2198181"/>
          </a:xfrm>
        </p:grpSpPr>
        <p:pic>
          <p:nvPicPr>
            <p:cNvPr id="26" name="Picture 2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935" y="2017287"/>
              <a:ext cx="150314" cy="143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665" y="1904378"/>
              <a:ext cx="687765" cy="304982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4724225" y="962790"/>
              <a:ext cx="209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m</a:t>
              </a:r>
              <a:r>
                <a:rPr lang="en-US" sz="2400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ultiplication</a:t>
              </a:r>
              <a:endParaRPr lang="en-US" sz="2400" dirty="0">
                <a:solidFill>
                  <a:schemeClr val="bg2">
                    <a:lumMod val="65000"/>
                  </a:schemeClr>
                </a:solidFill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829763" y="1317531"/>
              <a:ext cx="2305303" cy="1843440"/>
              <a:chOff x="5839365" y="817460"/>
              <a:chExt cx="2305303" cy="184344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9365" y="977756"/>
                <a:ext cx="2305303" cy="1683144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6208458" y="817460"/>
                <a:ext cx="1567848" cy="1567848"/>
              </a:xfrm>
              <a:prstGeom prst="rect">
                <a:avLst/>
              </a:prstGeom>
              <a:noFill/>
              <a:ln w="25400"/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62" name="Picture 206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07" y="2759553"/>
              <a:ext cx="226695" cy="234696"/>
            </a:xfrm>
            <a:prstGeom prst="rect">
              <a:avLst/>
            </a:prstGeom>
          </p:spPr>
        </p:pic>
      </p:grpSp>
      <p:grpSp>
        <p:nvGrpSpPr>
          <p:cNvPr id="2072" name="Group 2071"/>
          <p:cNvGrpSpPr/>
          <p:nvPr/>
        </p:nvGrpSpPr>
        <p:grpSpPr>
          <a:xfrm>
            <a:off x="4820284" y="3153731"/>
            <a:ext cx="3972741" cy="2699889"/>
            <a:chOff x="4820284" y="3153731"/>
            <a:chExt cx="3972741" cy="2699889"/>
          </a:xfrm>
        </p:grpSpPr>
        <p:pic>
          <p:nvPicPr>
            <p:cNvPr id="28" name="Picture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530" y="4406846"/>
              <a:ext cx="195029" cy="20175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839365" y="5453510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a</a:t>
              </a:r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nnihilating filter</a:t>
              </a:r>
              <a:endParaRPr lang="en-US" sz="20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261" y="4298192"/>
              <a:ext cx="687764" cy="30498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20284" y="3153731"/>
              <a:ext cx="181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65000"/>
                    </a:schemeClr>
                  </a:solidFill>
                  <a:latin typeface="+mj-lt"/>
                </a:rPr>
                <a:t>convolution</a:t>
              </a:r>
              <a:endParaRPr lang="en-US" sz="2400" dirty="0">
                <a:solidFill>
                  <a:schemeClr val="bg2">
                    <a:lumMod val="65000"/>
                  </a:schemeClr>
                </a:solidFill>
                <a:latin typeface="+mj-lt"/>
              </a:endParaRPr>
            </a:p>
          </p:txBody>
        </p:sp>
        <p:pic>
          <p:nvPicPr>
            <p:cNvPr id="20" name="Picture 19"/>
            <p:cNvPicPr>
              <a:picLocks/>
            </p:cNvPicPr>
            <p:nvPr/>
          </p:nvPicPr>
          <p:blipFill>
            <a:blip r:embed="rId4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brightnessContrast bright="4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580" y="3648476"/>
              <a:ext cx="18288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65" name="Picture 206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980" y="4138797"/>
              <a:ext cx="288036" cy="22402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761085" y="4450682"/>
              <a:ext cx="221329" cy="234727"/>
            </a:xfrm>
            <a:prstGeom prst="rect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68883"/>
            <a:ext cx="981456" cy="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2514600"/>
            <a:ext cx="9144000" cy="4343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660662" y="3121245"/>
            <a:ext cx="2275411" cy="2757230"/>
            <a:chOff x="2660662" y="3121245"/>
            <a:chExt cx="2275411" cy="275723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660662" y="4436459"/>
              <a:ext cx="689485" cy="275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473" y="4506875"/>
              <a:ext cx="1371600" cy="1371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1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473" y="3121245"/>
              <a:ext cx="1371600" cy="13716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4" name="Title 4"/>
          <p:cNvSpPr txBox="1">
            <a:spLocks/>
          </p:cNvSpPr>
          <p:nvPr/>
        </p:nvSpPr>
        <p:spPr>
          <a:xfrm>
            <a:off x="365760" y="-2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3200" dirty="0">
                <a:latin typeface="Roboto Medium" pitchFamily="2" charset="0"/>
                <a:ea typeface="Roboto Medium" pitchFamily="2" charset="0"/>
                <a:cs typeface="Arial" pitchFamily="34" charset="0"/>
              </a:rPr>
              <a:t>M</a:t>
            </a:r>
            <a:r>
              <a:rPr lang="en" sz="3200" dirty="0" smtClean="0">
                <a:latin typeface="Roboto Medium" pitchFamily="2" charset="0"/>
                <a:ea typeface="Roboto Medium" pitchFamily="2" charset="0"/>
                <a:cs typeface="Arial" pitchFamily="34" charset="0"/>
              </a:rPr>
              <a:t>atrix representation of annihilation</a:t>
            </a:r>
            <a:endParaRPr lang="en-US" sz="3200" dirty="0"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85" y="894270"/>
            <a:ext cx="2374244" cy="5935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2520" y="1600200"/>
            <a:ext cx="3951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2-D convolution matrix</a:t>
            </a:r>
          </a:p>
          <a:p>
            <a:pPr algn="ctr"/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uilt from k-space samples</a:t>
            </a:r>
            <a:endParaRPr lang="en-US" sz="2400" dirty="0">
              <a:latin typeface="+mj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965325" y="3111955"/>
            <a:ext cx="3106135" cy="2745363"/>
            <a:chOff x="5965325" y="3111955"/>
            <a:chExt cx="3106135" cy="2745363"/>
          </a:xfrm>
        </p:grpSpPr>
        <p:pic>
          <p:nvPicPr>
            <p:cNvPr id="15" name="Picture 1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25" y="3111955"/>
              <a:ext cx="1536200" cy="2745363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6080846" y="4505144"/>
              <a:ext cx="1228959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4114800"/>
              <a:ext cx="1527660" cy="543965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3564473" y="3121245"/>
            <a:ext cx="3821836" cy="1882438"/>
            <a:chOff x="3564473" y="3121245"/>
            <a:chExt cx="3821836" cy="1882438"/>
          </a:xfrm>
        </p:grpSpPr>
        <p:sp>
          <p:nvSpPr>
            <p:cNvPr id="11" name="Rectangle 10"/>
            <p:cNvSpPr/>
            <p:nvPr/>
          </p:nvSpPr>
          <p:spPr>
            <a:xfrm>
              <a:off x="3564473" y="3121245"/>
              <a:ext cx="498538" cy="498538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42134" y="3267425"/>
              <a:ext cx="1344175" cy="85570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39858" y="4653065"/>
              <a:ext cx="1344175" cy="85570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063011" y="3314590"/>
              <a:ext cx="1825504" cy="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564473" y="4505145"/>
              <a:ext cx="498538" cy="498538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063011" y="4698490"/>
              <a:ext cx="1825504" cy="0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462034" y="3665417"/>
            <a:ext cx="3347391" cy="2674723"/>
            <a:chOff x="5462034" y="3665417"/>
            <a:chExt cx="3347391" cy="2674723"/>
          </a:xfrm>
        </p:grpSpPr>
        <p:sp>
          <p:nvSpPr>
            <p:cNvPr id="30" name="TextBox 29"/>
            <p:cNvSpPr txBox="1"/>
            <p:nvPr/>
          </p:nvSpPr>
          <p:spPr>
            <a:xfrm>
              <a:off x="5462034" y="5878475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/>
                  </a:solidFill>
                  <a:latin typeface="+mj-lt"/>
                </a:rPr>
                <a:t>2(#shifts) x (filter size)</a:t>
              </a:r>
              <a:endParaRPr lang="en-US" sz="2400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296" y="3665417"/>
              <a:ext cx="69851" cy="56345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296" y="5081220"/>
              <a:ext cx="69851" cy="563456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564473" y="3314590"/>
            <a:ext cx="3821837" cy="1882438"/>
            <a:chOff x="3564473" y="3314590"/>
            <a:chExt cx="3821837" cy="1882438"/>
          </a:xfrm>
        </p:grpSpPr>
        <p:sp>
          <p:nvSpPr>
            <p:cNvPr id="34" name="Rectangle 33"/>
            <p:cNvSpPr/>
            <p:nvPr/>
          </p:nvSpPr>
          <p:spPr>
            <a:xfrm>
              <a:off x="3564473" y="3314590"/>
              <a:ext cx="498538" cy="49853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063011" y="3507935"/>
              <a:ext cx="182550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042135" y="3459450"/>
              <a:ext cx="1344175" cy="855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42135" y="4842030"/>
              <a:ext cx="1344175" cy="855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64473" y="4698490"/>
              <a:ext cx="498538" cy="49853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063011" y="4891835"/>
              <a:ext cx="182550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24261" y="3600912"/>
            <a:ext cx="2133918" cy="2536686"/>
            <a:chOff x="424261" y="3600912"/>
            <a:chExt cx="2133918" cy="2536686"/>
          </a:xfrm>
        </p:grpSpPr>
        <p:pic>
          <p:nvPicPr>
            <p:cNvPr id="7" name="Picture 2" descr="C:\Users\Greg\Dropbox\Presentations\ISBI2015\images\fig_kspace1.png"/>
            <p:cNvPicPr>
              <a:picLocks noChangeArrowheads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60" y="3600912"/>
              <a:ext cx="1828800" cy="1828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24261" y="5429712"/>
              <a:ext cx="21339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Cartesian</a:t>
              </a:r>
            </a:p>
            <a:p>
              <a:pPr algn="ctr"/>
              <a:r>
                <a:rPr lang="en-US" sz="2000" dirty="0">
                  <a:latin typeface="+mj-lt"/>
                </a:rPr>
                <a:t>k</a:t>
              </a:r>
              <a:r>
                <a:rPr lang="en-US" sz="2000" dirty="0" smtClean="0">
                  <a:latin typeface="+mj-lt"/>
                </a:rPr>
                <a:t>-space samples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601939" y="1662370"/>
            <a:ext cx="38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ector of filter coefficients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474919" y="1393535"/>
            <a:ext cx="173891" cy="268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93485" y="1470345"/>
            <a:ext cx="169716" cy="26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4601" y="3327737"/>
            <a:ext cx="1093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apply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weights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6" y="2971800"/>
            <a:ext cx="1266394" cy="48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6" y="2514601"/>
            <a:ext cx="1455734" cy="453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00" y="5961485"/>
            <a:ext cx="1411900" cy="4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4"/>
          <p:cNvSpPr txBox="1">
            <a:spLocks/>
          </p:cNvSpPr>
          <p:nvPr/>
        </p:nvSpPr>
        <p:spPr>
          <a:xfrm>
            <a:off x="365760" y="-2"/>
            <a:ext cx="8469170" cy="1232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Basis of algorithms: </a:t>
            </a:r>
            <a:b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Annihilation matrix is low-rank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08D6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0" y="1232244"/>
            <a:ext cx="9144000" cy="203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4" name="Shape 41"/>
          <p:cNvSpPr txBox="1">
            <a:spLocks/>
          </p:cNvSpPr>
          <p:nvPr/>
        </p:nvSpPr>
        <p:spPr>
          <a:xfrm>
            <a:off x="272185" y="1232244"/>
            <a:ext cx="8534400" cy="240062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Pct val="100000"/>
              <a:buFontTx/>
              <a:buNone/>
              <a:tabLst/>
              <a:defRPr/>
            </a:pPr>
            <a:r>
              <a:rPr kumimoji="0" lang="en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Prop: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If the level-set function is bandlimited to</a:t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and the assumed filter support                     then                            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 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/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endParaRPr kumimoji="0" lang="en" sz="2400" b="1" i="0" u="none" strike="noStrike" kern="1200" cap="none" spc="0" normalizeH="0" baseline="0" noProof="0" dirty="0" smtClean="0">
              <a:ln>
                <a:noFill/>
              </a:ln>
              <a:solidFill>
                <a:srgbClr val="21383A"/>
              </a:solidFill>
              <a:effectLst/>
              <a:uLnTx/>
              <a:uFillTx/>
              <a:latin typeface="Roboto Medium"/>
              <a:ea typeface="Roboto Light" pitchFamily="2" charset="0"/>
              <a:cs typeface="Open Sans Condensed" pitchFamily="34" charset="0"/>
              <a:sym typeface="Arial"/>
              <a:rtl val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66" y="1456838"/>
            <a:ext cx="240792" cy="2804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81" y="1962608"/>
            <a:ext cx="1264920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5" y="2469478"/>
            <a:ext cx="6812280" cy="509016"/>
          </a:xfrm>
          <a:prstGeom prst="rect">
            <a:avLst/>
          </a:prstGeom>
        </p:spPr>
      </p:pic>
      <p:sp>
        <p:nvSpPr>
          <p:cNvPr id="506" name="TextBox 505"/>
          <p:cNvSpPr txBox="1"/>
          <p:nvPr/>
        </p:nvSpPr>
        <p:spPr>
          <a:xfrm>
            <a:off x="652365" y="601228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Spatial domain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10" y="6012285"/>
            <a:ext cx="1207008" cy="40538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90" y="5936085"/>
            <a:ext cx="2987040" cy="48158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603325" y="3564385"/>
            <a:ext cx="6776571" cy="1863028"/>
            <a:chOff x="2442" y="3112565"/>
            <a:chExt cx="6776571" cy="186302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334479" y="3112565"/>
              <a:ext cx="1831834" cy="1831270"/>
              <a:chOff x="1831545" y="3392047"/>
              <a:chExt cx="2778264" cy="2777408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848020" y="3409894"/>
                <a:ext cx="2761789" cy="2743086"/>
                <a:chOff x="3354020" y="3124505"/>
                <a:chExt cx="3678854" cy="3653940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3354020" y="3124505"/>
                  <a:ext cx="3653940" cy="3653940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3354020" y="5864960"/>
                  <a:ext cx="365394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3358234" y="5560465"/>
                  <a:ext cx="3649726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3354020" y="5255970"/>
                  <a:ext cx="365394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3354020" y="4951475"/>
                  <a:ext cx="3653940" cy="57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5164551" y="3138209"/>
                  <a:ext cx="16439" cy="364023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3963010" y="3124505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4267505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4572000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4876495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5485485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5789980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094475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398970" y="3139574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3354020" y="6169455"/>
                  <a:ext cx="3678854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3354020" y="6473950"/>
                  <a:ext cx="3678854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3354020" y="4037990"/>
                  <a:ext cx="365394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3358234" y="3733495"/>
                  <a:ext cx="3649726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3354020" y="3429000"/>
                  <a:ext cx="365394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3354020" y="4342485"/>
                  <a:ext cx="3678854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3354020" y="4646980"/>
                  <a:ext cx="3678854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6703465" y="3124505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>
                  <a:off x="3658515" y="3124505"/>
                  <a:ext cx="0" cy="363887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1831545" y="3392047"/>
                <a:ext cx="2777407" cy="2777408"/>
                <a:chOff x="3354020" y="3078786"/>
                <a:chExt cx="3699659" cy="369965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65851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96301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26750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457200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487649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18099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548548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78998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09447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39897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703465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65851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396301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26750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457200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487649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18099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48548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78998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447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39897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703465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65851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396301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426750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457200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487649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18099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48548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78998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09447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639897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6703465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365851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396301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426750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457200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87649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518099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48548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578998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09447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639897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6703465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65851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96301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426750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457200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487649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18099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548548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578998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609447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639897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6703465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65851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96301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426750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57200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87649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518099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48548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78998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609447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639897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703465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65851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96301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426750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457200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87649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18099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48548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78998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09447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39897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703465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365851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396301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426750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457200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487649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518099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48548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78998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609447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639897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6703465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365851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396301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426750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457200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87649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18099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48548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78998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609447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639897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6703465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365851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396301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426750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457200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487649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18099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48548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78998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609447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639897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6703465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365851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396301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426750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457200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87649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18099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48548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578998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609447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639897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703465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365851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396301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426750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457200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487649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18099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548548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78998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609447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639897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6703465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365851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396301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426750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457200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87649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518099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48548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78998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609447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639897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6703465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700796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700796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700796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700796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700796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700796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700796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700796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700796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700796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700796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700796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700796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3354020" y="338328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3354020" y="368777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3354020" y="399227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354020" y="429676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3354020" y="460126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3354020" y="490575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3354020" y="521025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3354020" y="551474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3354020" y="581924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3354020" y="612373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3354020" y="6428231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354020" y="307878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3354020" y="6732726"/>
                  <a:ext cx="45719" cy="4571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9F9F9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4" name="Frame 103"/>
            <p:cNvSpPr/>
            <p:nvPr/>
          </p:nvSpPr>
          <p:spPr>
            <a:xfrm>
              <a:off x="2658550" y="3436635"/>
              <a:ext cx="1183129" cy="1181295"/>
            </a:xfrm>
            <a:prstGeom prst="frame">
              <a:avLst>
                <a:gd name="adj1" fmla="val 50000"/>
              </a:avLst>
            </a:prstGeom>
            <a:solidFill>
              <a:schemeClr val="tx1">
                <a:lumMod val="10000"/>
                <a:lumOff val="90000"/>
                <a:alpha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49377" y="3719627"/>
              <a:ext cx="614634" cy="625510"/>
            </a:xfrm>
            <a:prstGeom prst="rect">
              <a:avLst/>
            </a:prstGeom>
            <a:solidFill>
              <a:srgbClr val="FFE1E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016" y="3497266"/>
              <a:ext cx="310063" cy="361086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627" y="3907050"/>
              <a:ext cx="327208" cy="26055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016" y="4405972"/>
              <a:ext cx="410627" cy="37582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grpSp>
          <p:nvGrpSpPr>
            <p:cNvPr id="301" name="Group 300"/>
            <p:cNvGrpSpPr/>
            <p:nvPr/>
          </p:nvGrpSpPr>
          <p:grpSpPr>
            <a:xfrm>
              <a:off x="4916044" y="3113198"/>
              <a:ext cx="1862969" cy="1862395"/>
              <a:chOff x="4742005" y="3137861"/>
              <a:chExt cx="1862969" cy="1862395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4742005" y="3137861"/>
                <a:ext cx="1862969" cy="1862395"/>
                <a:chOff x="1831545" y="3392047"/>
                <a:chExt cx="2778264" cy="2777408"/>
              </a:xfrm>
            </p:grpSpPr>
            <p:grpSp>
              <p:nvGrpSpPr>
                <p:cNvPr id="310" name="Group 309"/>
                <p:cNvGrpSpPr/>
                <p:nvPr/>
              </p:nvGrpSpPr>
              <p:grpSpPr>
                <a:xfrm>
                  <a:off x="1848020" y="3409894"/>
                  <a:ext cx="2761789" cy="2743086"/>
                  <a:chOff x="3354020" y="3124505"/>
                  <a:chExt cx="3678854" cy="3653940"/>
                </a:xfrm>
              </p:grpSpPr>
              <p:sp>
                <p:nvSpPr>
                  <p:cNvPr id="481" name="Rectangle 480"/>
                  <p:cNvSpPr/>
                  <p:nvPr/>
                </p:nvSpPr>
                <p:spPr>
                  <a:xfrm>
                    <a:off x="3354020" y="3124505"/>
                    <a:ext cx="3653940" cy="3653940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3354020" y="5864960"/>
                    <a:ext cx="365394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>
                    <a:off x="3358234" y="5560465"/>
                    <a:ext cx="364972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3354020" y="5255970"/>
                    <a:ext cx="365394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3354020" y="4951475"/>
                    <a:ext cx="3653940" cy="57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 flipH="1">
                    <a:off x="5164551" y="3138209"/>
                    <a:ext cx="16439" cy="364023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>
                    <a:off x="3963010" y="3124505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>
                    <a:off x="4267505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4572000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4876495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>
                    <a:off x="5485485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/>
                  <p:cNvCxnSpPr/>
                  <p:nvPr/>
                </p:nvCxnSpPr>
                <p:spPr>
                  <a:xfrm>
                    <a:off x="5789980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>
                    <a:off x="6094475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>
                    <a:off x="6398970" y="3139574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>
                    <a:off x="3354020" y="6169455"/>
                    <a:ext cx="3678854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>
                  <a:xfrm>
                    <a:off x="3354020" y="6473950"/>
                    <a:ext cx="3678854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/>
                  <p:cNvCxnSpPr/>
                  <p:nvPr/>
                </p:nvCxnSpPr>
                <p:spPr>
                  <a:xfrm>
                    <a:off x="3354020" y="4037990"/>
                    <a:ext cx="365394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>
                  <a:xfrm>
                    <a:off x="3358234" y="3733495"/>
                    <a:ext cx="364972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>
                    <a:off x="3354020" y="3429000"/>
                    <a:ext cx="365394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>
                  <a:xfrm>
                    <a:off x="3354020" y="4342485"/>
                    <a:ext cx="3678854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/>
                  <p:cNvCxnSpPr/>
                  <p:nvPr/>
                </p:nvCxnSpPr>
                <p:spPr>
                  <a:xfrm>
                    <a:off x="3354020" y="4646980"/>
                    <a:ext cx="3678854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6703465" y="3124505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/>
                  <p:cNvCxnSpPr/>
                  <p:nvPr/>
                </p:nvCxnSpPr>
                <p:spPr>
                  <a:xfrm>
                    <a:off x="3658515" y="3124505"/>
                    <a:ext cx="0" cy="3638871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1" name="Group 310"/>
                <p:cNvGrpSpPr/>
                <p:nvPr/>
              </p:nvGrpSpPr>
              <p:grpSpPr>
                <a:xfrm>
                  <a:off x="1831545" y="3392047"/>
                  <a:ext cx="2777407" cy="2777408"/>
                  <a:chOff x="3354020" y="3078786"/>
                  <a:chExt cx="3699659" cy="3699659"/>
                </a:xfrm>
              </p:grpSpPr>
              <p:sp>
                <p:nvSpPr>
                  <p:cNvPr id="312" name="Oval 311"/>
                  <p:cNvSpPr/>
                  <p:nvPr/>
                </p:nvSpPr>
                <p:spPr>
                  <a:xfrm>
                    <a:off x="365851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396301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426750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457200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487649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518099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548548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578998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609447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639897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6703465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365851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396301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426750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457200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487649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518099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548548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578998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609447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639897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>
                    <a:off x="6703465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365851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>
                    <a:off x="396301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>
                    <a:off x="426750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>
                    <a:off x="457200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487649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518099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548548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578998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609447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639897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6703465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365851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396301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426750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Oval 347"/>
                  <p:cNvSpPr/>
                  <p:nvPr/>
                </p:nvSpPr>
                <p:spPr>
                  <a:xfrm>
                    <a:off x="457200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Oval 348"/>
                  <p:cNvSpPr/>
                  <p:nvPr/>
                </p:nvSpPr>
                <p:spPr>
                  <a:xfrm>
                    <a:off x="487649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518099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Oval 350"/>
                  <p:cNvSpPr/>
                  <p:nvPr/>
                </p:nvSpPr>
                <p:spPr>
                  <a:xfrm>
                    <a:off x="548548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>
                    <a:off x="578998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609447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639897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6703465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365851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396301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426750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Oval 358"/>
                  <p:cNvSpPr/>
                  <p:nvPr/>
                </p:nvSpPr>
                <p:spPr>
                  <a:xfrm>
                    <a:off x="457200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Oval 359"/>
                  <p:cNvSpPr/>
                  <p:nvPr/>
                </p:nvSpPr>
                <p:spPr>
                  <a:xfrm>
                    <a:off x="487649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518099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548548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578998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609447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639897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6703465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365851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396301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426750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457200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487649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518099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>
                    <a:off x="548548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Oval 373"/>
                  <p:cNvSpPr/>
                  <p:nvPr/>
                </p:nvSpPr>
                <p:spPr>
                  <a:xfrm>
                    <a:off x="578998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Oval 374"/>
                  <p:cNvSpPr/>
                  <p:nvPr/>
                </p:nvSpPr>
                <p:spPr>
                  <a:xfrm>
                    <a:off x="609447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>
                    <a:off x="639897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6703465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365851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396301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426750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457200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487649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518099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548548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578998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09447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39897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6703465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365851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396301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426750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457200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487649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518099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548548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>
                    <a:off x="578998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>
                    <a:off x="609447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Oval 397"/>
                  <p:cNvSpPr/>
                  <p:nvPr/>
                </p:nvSpPr>
                <p:spPr>
                  <a:xfrm>
                    <a:off x="639897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>
                    <a:off x="6703465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>
                    <a:off x="365851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396301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426750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457200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487649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>
                    <a:off x="518099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548548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578998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609447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639897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6703465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>
                  <a:xfrm>
                    <a:off x="365851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Oval 411"/>
                  <p:cNvSpPr/>
                  <p:nvPr/>
                </p:nvSpPr>
                <p:spPr>
                  <a:xfrm>
                    <a:off x="396301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426750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457200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487649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518099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548548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578998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609447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639897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6703465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365851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396301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426750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457200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487649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518099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548548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578998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609447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639897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Oval 431"/>
                  <p:cNvSpPr/>
                  <p:nvPr/>
                </p:nvSpPr>
                <p:spPr>
                  <a:xfrm>
                    <a:off x="6703465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3" name="Oval 432"/>
                  <p:cNvSpPr/>
                  <p:nvPr/>
                </p:nvSpPr>
                <p:spPr>
                  <a:xfrm>
                    <a:off x="365851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/>
                  <p:cNvSpPr/>
                  <p:nvPr/>
                </p:nvSpPr>
                <p:spPr>
                  <a:xfrm>
                    <a:off x="396301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5" name="Oval 434"/>
                  <p:cNvSpPr/>
                  <p:nvPr/>
                </p:nvSpPr>
                <p:spPr>
                  <a:xfrm>
                    <a:off x="426750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6" name="Oval 435"/>
                  <p:cNvSpPr/>
                  <p:nvPr/>
                </p:nvSpPr>
                <p:spPr>
                  <a:xfrm>
                    <a:off x="457200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7" name="Oval 436"/>
                  <p:cNvSpPr/>
                  <p:nvPr/>
                </p:nvSpPr>
                <p:spPr>
                  <a:xfrm>
                    <a:off x="487649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>
                  <a:xfrm>
                    <a:off x="518099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>
                  <a:xfrm>
                    <a:off x="548548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578998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609447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639897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6703465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>
                  <a:xfrm>
                    <a:off x="365851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396301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426750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457200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>
                  <a:xfrm>
                    <a:off x="487649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518099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548548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578998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09447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639897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703465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700796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700796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700796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700796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700796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700796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700796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2" name="Oval 461"/>
                  <p:cNvSpPr/>
                  <p:nvPr/>
                </p:nvSpPr>
                <p:spPr>
                  <a:xfrm>
                    <a:off x="700796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3" name="Oval 462"/>
                  <p:cNvSpPr/>
                  <p:nvPr/>
                </p:nvSpPr>
                <p:spPr>
                  <a:xfrm>
                    <a:off x="700796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4" name="Oval 463"/>
                  <p:cNvSpPr/>
                  <p:nvPr/>
                </p:nvSpPr>
                <p:spPr>
                  <a:xfrm>
                    <a:off x="700796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>
                  <a:xfrm>
                    <a:off x="700796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Oval 465"/>
                  <p:cNvSpPr/>
                  <p:nvPr/>
                </p:nvSpPr>
                <p:spPr>
                  <a:xfrm>
                    <a:off x="700796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700796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8" name="Oval 467"/>
                  <p:cNvSpPr/>
                  <p:nvPr/>
                </p:nvSpPr>
                <p:spPr>
                  <a:xfrm>
                    <a:off x="3354020" y="338328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9" name="Oval 468"/>
                  <p:cNvSpPr/>
                  <p:nvPr/>
                </p:nvSpPr>
                <p:spPr>
                  <a:xfrm>
                    <a:off x="3354020" y="368777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0" name="Oval 469"/>
                  <p:cNvSpPr/>
                  <p:nvPr/>
                </p:nvSpPr>
                <p:spPr>
                  <a:xfrm>
                    <a:off x="3354020" y="399227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" name="Oval 470"/>
                  <p:cNvSpPr/>
                  <p:nvPr/>
                </p:nvSpPr>
                <p:spPr>
                  <a:xfrm>
                    <a:off x="3354020" y="429676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2" name="Oval 471"/>
                  <p:cNvSpPr/>
                  <p:nvPr/>
                </p:nvSpPr>
                <p:spPr>
                  <a:xfrm>
                    <a:off x="3354020" y="460126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Oval 472"/>
                  <p:cNvSpPr/>
                  <p:nvPr/>
                </p:nvSpPr>
                <p:spPr>
                  <a:xfrm>
                    <a:off x="3354020" y="490575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4" name="Oval 473"/>
                  <p:cNvSpPr/>
                  <p:nvPr/>
                </p:nvSpPr>
                <p:spPr>
                  <a:xfrm>
                    <a:off x="3354020" y="521025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5" name="Oval 474"/>
                  <p:cNvSpPr/>
                  <p:nvPr/>
                </p:nvSpPr>
                <p:spPr>
                  <a:xfrm>
                    <a:off x="3354020" y="551474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6" name="Oval 475"/>
                  <p:cNvSpPr/>
                  <p:nvPr/>
                </p:nvSpPr>
                <p:spPr>
                  <a:xfrm>
                    <a:off x="3354020" y="581924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Oval 476"/>
                  <p:cNvSpPr/>
                  <p:nvPr/>
                </p:nvSpPr>
                <p:spPr>
                  <a:xfrm>
                    <a:off x="3354020" y="612373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3354020" y="6428231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3354020" y="307878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3354020" y="6732726"/>
                    <a:ext cx="45719" cy="45719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9F9F9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3" name="Frame 302"/>
              <p:cNvSpPr/>
              <p:nvPr/>
            </p:nvSpPr>
            <p:spPr>
              <a:xfrm>
                <a:off x="5071584" y="3467439"/>
                <a:ext cx="1203238" cy="1201372"/>
              </a:xfrm>
              <a:prstGeom prst="frame">
                <a:avLst>
                  <a:gd name="adj1" fmla="val 50000"/>
                </a:avLst>
              </a:prstGeom>
              <a:solidFill>
                <a:schemeClr val="tx1">
                  <a:lumMod val="10000"/>
                  <a:lumOff val="90000"/>
                  <a:alpha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5372169" y="3773931"/>
                <a:ext cx="625081" cy="6121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cxnSp>
            <p:nvCxnSpPr>
              <p:cNvPr id="305" name="Straight Arrow Connector 304"/>
              <p:cNvCxnSpPr/>
              <p:nvPr/>
            </p:nvCxnSpPr>
            <p:spPr>
              <a:xfrm>
                <a:off x="5389552" y="3774002"/>
                <a:ext cx="258711" cy="26581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Rectangle 305"/>
              <p:cNvSpPr/>
              <p:nvPr/>
            </p:nvSpPr>
            <p:spPr>
              <a:xfrm>
                <a:off x="5664466" y="4057551"/>
                <a:ext cx="608876" cy="618409"/>
              </a:xfrm>
              <a:prstGeom prst="rect">
                <a:avLst/>
              </a:prstGeom>
              <a:solidFill>
                <a:srgbClr val="FFE1E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pic>
            <p:nvPicPr>
              <p:cNvPr id="307" name="Picture 30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737" y="4453180"/>
                <a:ext cx="417606" cy="382215"/>
              </a:xfrm>
              <a:prstGeom prst="rect">
                <a:avLst/>
              </a:prstGeom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  <p:pic>
            <p:nvPicPr>
              <p:cNvPr id="308" name="Picture 30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1784" y="4252286"/>
                <a:ext cx="328328" cy="261446"/>
              </a:xfrm>
              <a:prstGeom prst="rect">
                <a:avLst/>
              </a:prstGeom>
            </p:spPr>
          </p:pic>
        </p:grpSp>
        <p:sp>
          <p:nvSpPr>
            <p:cNvPr id="505" name="TextBox 504"/>
            <p:cNvSpPr txBox="1"/>
            <p:nvPr/>
          </p:nvSpPr>
          <p:spPr>
            <a:xfrm>
              <a:off x="2442" y="3657962"/>
              <a:ext cx="2282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Roboto Medium"/>
                  <a:ea typeface="+mn-ea"/>
                  <a:cs typeface="+mn-cs"/>
                </a:rPr>
                <a:t>Fourier domain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Medium"/>
                <a:ea typeface="+mn-ea"/>
                <a:cs typeface="+mn-cs"/>
              </a:endParaRPr>
            </a:p>
          </p:txBody>
        </p:sp>
        <p:cxnSp>
          <p:nvCxnSpPr>
            <p:cNvPr id="512" name="Straight Arrow Connector 511"/>
            <p:cNvCxnSpPr/>
            <p:nvPr/>
          </p:nvCxnSpPr>
          <p:spPr>
            <a:xfrm>
              <a:off x="4194642" y="4011367"/>
              <a:ext cx="689485" cy="275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3" name="Straight Arrow Connector 512"/>
          <p:cNvCxnSpPr/>
          <p:nvPr/>
        </p:nvCxnSpPr>
        <p:spPr>
          <a:xfrm>
            <a:off x="4850754" y="6168119"/>
            <a:ext cx="689485" cy="27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4"/>
          <p:cNvSpPr txBox="1">
            <a:spLocks/>
          </p:cNvSpPr>
          <p:nvPr/>
        </p:nvSpPr>
        <p:spPr>
          <a:xfrm>
            <a:off x="365760" y="-2"/>
            <a:ext cx="8469170" cy="1232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Basis of algorithms: </a:t>
            </a:r>
            <a:b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</a:br>
            <a:r>
              <a:rPr kumimoji="0" lang="e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D6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  <a:cs typeface="Arial" pitchFamily="34" charset="0"/>
              </a:rPr>
              <a:t>Annihilation matrix is low-rank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08D6"/>
              </a:solidFill>
              <a:effectLst/>
              <a:uLnTx/>
              <a:uFillTx/>
              <a:latin typeface="Roboto Medium" pitchFamily="2" charset="0"/>
              <a:ea typeface="Roboto Medium" pitchFamily="2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0" y="1232244"/>
            <a:ext cx="9144000" cy="203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4" name="Shape 41"/>
          <p:cNvSpPr txBox="1">
            <a:spLocks/>
          </p:cNvSpPr>
          <p:nvPr/>
        </p:nvSpPr>
        <p:spPr>
          <a:xfrm>
            <a:off x="272185" y="1232244"/>
            <a:ext cx="8534400" cy="240062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383A"/>
              </a:buClr>
              <a:buSzPct val="100000"/>
              <a:buFontTx/>
              <a:buNone/>
              <a:tabLst/>
              <a:defRPr/>
            </a:pPr>
            <a:r>
              <a:rPr kumimoji="0" lang="en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Prop: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If the level-set function is bandlimited to</a:t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and the assumed filter support                     then                            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>  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  <a:t/>
            </a:r>
            <a:b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Medium"/>
                <a:ea typeface="Roboto Light" pitchFamily="2" charset="0"/>
                <a:cs typeface="Open Sans Condensed" pitchFamily="34" charset="0"/>
                <a:sym typeface="Arial"/>
                <a:rtl val="0"/>
              </a:rPr>
            </a:br>
            <a:endParaRPr kumimoji="0" lang="en" sz="2400" b="1" i="0" u="none" strike="noStrike" kern="1200" cap="none" spc="0" normalizeH="0" baseline="0" noProof="0" dirty="0" smtClean="0">
              <a:ln>
                <a:noFill/>
              </a:ln>
              <a:solidFill>
                <a:srgbClr val="21383A"/>
              </a:solidFill>
              <a:effectLst/>
              <a:uLnTx/>
              <a:uFillTx/>
              <a:latin typeface="Roboto Medium"/>
              <a:ea typeface="Roboto Light" pitchFamily="2" charset="0"/>
              <a:cs typeface="Open Sans Condensed" pitchFamily="34" charset="0"/>
              <a:sym typeface="Arial"/>
              <a:rtl val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66" y="1456838"/>
            <a:ext cx="240792" cy="2804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81" y="1962608"/>
            <a:ext cx="1264920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5" y="2469478"/>
            <a:ext cx="6812280" cy="509016"/>
          </a:xfrm>
          <a:prstGeom prst="rect">
            <a:avLst/>
          </a:prstGeom>
        </p:spPr>
      </p:pic>
      <p:grpSp>
        <p:nvGrpSpPr>
          <p:cNvPr id="504" name="Group 503"/>
          <p:cNvGrpSpPr/>
          <p:nvPr/>
        </p:nvGrpSpPr>
        <p:grpSpPr>
          <a:xfrm>
            <a:off x="613565" y="3091217"/>
            <a:ext cx="7806716" cy="3773596"/>
            <a:chOff x="288117" y="2963097"/>
            <a:chExt cx="7806716" cy="3773596"/>
          </a:xfrm>
        </p:grpSpPr>
        <p:grpSp>
          <p:nvGrpSpPr>
            <p:cNvPr id="507" name="Group 506"/>
            <p:cNvGrpSpPr/>
            <p:nvPr/>
          </p:nvGrpSpPr>
          <p:grpSpPr>
            <a:xfrm>
              <a:off x="1875248" y="2963097"/>
              <a:ext cx="6219585" cy="3773596"/>
              <a:chOff x="307528" y="1644428"/>
              <a:chExt cx="5464772" cy="3315631"/>
            </a:xfrm>
          </p:grpSpPr>
          <p:pic>
            <p:nvPicPr>
              <p:cNvPr id="509" name="Picture 12" descr="C:\Users\Greg\Dropbox\Papers\superresolution\images\SL_nonoise_sampmask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311" y="2200697"/>
                <a:ext cx="1973664" cy="1973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0" name="Rectangle 509"/>
              <p:cNvSpPr/>
              <p:nvPr/>
            </p:nvSpPr>
            <p:spPr>
              <a:xfrm>
                <a:off x="1721751" y="3093427"/>
                <a:ext cx="240783" cy="19894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511" name="TextBox 510"/>
              <p:cNvSpPr txBox="1"/>
              <p:nvPr/>
            </p:nvSpPr>
            <p:spPr>
              <a:xfrm>
                <a:off x="844151" y="1644428"/>
                <a:ext cx="2073511" cy="1135757"/>
              </a:xfrm>
              <a:prstGeom prst="rect">
                <a:avLst/>
              </a:prstGeom>
            </p:spPr>
            <p:txBody>
              <a:bodyPr wrap="none" lIns="91425" tIns="91425" rIns="91425" bIns="91425" rtlCol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83A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1383A"/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  <a:t>Fourier domain </a:t>
                </a:r>
                <a:b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1383A"/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</a:b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83A"/>
                  </a:solidFill>
                  <a:effectLst/>
                  <a:uLnTx/>
                  <a:uFillTx/>
                  <a:latin typeface="Roboto Medium"/>
                  <a:ea typeface="Roboto Light" pitchFamily="2" charset="0"/>
                  <a:cs typeface="Open Sans Condensed" pitchFamily="34" charset="0"/>
                </a:endParaRPr>
              </a:p>
            </p:txBody>
          </p:sp>
          <p:sp>
            <p:nvSpPr>
              <p:cNvPr id="514" name="TextBox 513"/>
              <p:cNvSpPr txBox="1"/>
              <p:nvPr/>
            </p:nvSpPr>
            <p:spPr>
              <a:xfrm>
                <a:off x="307528" y="4031714"/>
                <a:ext cx="2828446" cy="594006"/>
              </a:xfrm>
              <a:prstGeom prst="rect">
                <a:avLst/>
              </a:prstGeom>
            </p:spPr>
            <p:txBody>
              <a:bodyPr wrap="none" lIns="91425" tIns="91425" rIns="91425" bIns="91425" rtlCol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383A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1383A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  <a:t>Assumed filter: 33x25</a:t>
                </a:r>
              </a:p>
            </p:txBody>
          </p:sp>
          <p:cxnSp>
            <p:nvCxnSpPr>
              <p:cNvPr id="515" name="Straight Arrow Connector 514"/>
              <p:cNvCxnSpPr/>
              <p:nvPr/>
            </p:nvCxnSpPr>
            <p:spPr>
              <a:xfrm flipV="1">
                <a:off x="1418992" y="3292373"/>
                <a:ext cx="302759" cy="84883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6" name="Picture 15" descr="C:\Users\Greg\Dropbox\Presentations\ISBI2015new\isbipres_SL_LR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5002" y="2184007"/>
                <a:ext cx="589772" cy="365625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17" name="Group 516"/>
              <p:cNvGrpSpPr/>
              <p:nvPr/>
            </p:nvGrpSpPr>
            <p:grpSpPr>
              <a:xfrm>
                <a:off x="3381444" y="2764921"/>
                <a:ext cx="2227491" cy="1429199"/>
                <a:chOff x="3381444" y="2764921"/>
                <a:chExt cx="2227491" cy="1429199"/>
              </a:xfrm>
            </p:grpSpPr>
            <p:pic>
              <p:nvPicPr>
                <p:cNvPr id="522" name="Picture 14" descr="C:\Users\Greg\Dropbox\Presentations\ISBI2015new\isbipres_SL_singval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1444" y="2764921"/>
                  <a:ext cx="2227491" cy="1429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4314685" y="3479521"/>
                  <a:ext cx="0" cy="6039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8" name="Rectangle 517"/>
              <p:cNvSpPr/>
              <p:nvPr/>
            </p:nvSpPr>
            <p:spPr>
              <a:xfrm>
                <a:off x="1045642" y="4554422"/>
                <a:ext cx="2180581" cy="405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  <a:t>Samples: 65x49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Roboto Medium"/>
                  <a:ea typeface="+mn-ea"/>
                  <a:cs typeface="+mn-cs"/>
                </a:endParaRPr>
              </a:p>
            </p:txBody>
          </p:sp>
          <p:pic>
            <p:nvPicPr>
              <p:cNvPr id="519" name="Picture 518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25" y="2267546"/>
                <a:ext cx="1202436" cy="381762"/>
              </a:xfrm>
              <a:prstGeom prst="rect">
                <a:avLst/>
              </a:prstGeom>
            </p:spPr>
          </p:pic>
          <p:sp>
            <p:nvSpPr>
              <p:cNvPr id="520" name="Rectangle 519"/>
              <p:cNvSpPr/>
              <p:nvPr/>
            </p:nvSpPr>
            <p:spPr>
              <a:xfrm>
                <a:off x="3841961" y="4406807"/>
                <a:ext cx="1930339" cy="405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383A"/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  <a:t>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1383A"/>
                    </a:solidFill>
                    <a:effectLst/>
                    <a:uLnTx/>
                    <a:uFillTx/>
                    <a:latin typeface="Roboto Medium"/>
                    <a:ea typeface="Roboto Light" pitchFamily="2" charset="0"/>
                    <a:cs typeface="Open Sans Condensed" pitchFamily="34" charset="0"/>
                  </a:rPr>
                  <a:t>ank     300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383A"/>
                  </a:solidFill>
                  <a:effectLst/>
                  <a:uLnTx/>
                  <a:uFillTx/>
                  <a:latin typeface="Roboto Medium"/>
                  <a:ea typeface="+mn-ea"/>
                  <a:cs typeface="+mn-cs"/>
                </a:endParaRPr>
              </a:p>
            </p:txBody>
          </p:sp>
          <p:pic>
            <p:nvPicPr>
              <p:cNvPr id="521" name="Picture 52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7143" y="4554422"/>
                <a:ext cx="172305" cy="110409"/>
              </a:xfrm>
              <a:prstGeom prst="rect">
                <a:avLst/>
              </a:prstGeom>
            </p:spPr>
          </p:pic>
        </p:grpSp>
        <p:sp>
          <p:nvSpPr>
            <p:cNvPr id="508" name="Rectangle 507"/>
            <p:cNvSpPr/>
            <p:nvPr/>
          </p:nvSpPr>
          <p:spPr>
            <a:xfrm>
              <a:off x="288117" y="3162334"/>
              <a:ext cx="19736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83A"/>
                  </a:solidFill>
                  <a:effectLst/>
                  <a:uLnTx/>
                  <a:uFillTx/>
                  <a:latin typeface="Roboto Light" pitchFamily="2" charset="0"/>
                  <a:ea typeface="Roboto Light" pitchFamily="2" charset="0"/>
                  <a:cs typeface="Open Sans Condensed" pitchFamily="34" charset="0"/>
                </a:rPr>
                <a:t>Example: </a:t>
              </a:r>
              <a:br>
                <a:rPr kumimoji="0" lang="e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83A"/>
                  </a:solidFill>
                  <a:effectLst/>
                  <a:uLnTx/>
                  <a:uFillTx/>
                  <a:latin typeface="Roboto Light" pitchFamily="2" charset="0"/>
                  <a:ea typeface="Roboto Light" pitchFamily="2" charset="0"/>
                  <a:cs typeface="Open Sans Condensed" pitchFamily="34" charset="0"/>
                </a:rPr>
              </a:br>
              <a:r>
                <a:rPr kumimoji="0" lang="e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383A"/>
                  </a:solidFill>
                  <a:effectLst/>
                  <a:uLnTx/>
                  <a:uFillTx/>
                  <a:latin typeface="Roboto Light" pitchFamily="2" charset="0"/>
                  <a:ea typeface="Roboto Light" pitchFamily="2" charset="0"/>
                  <a:cs typeface="Open Sans Condensed" pitchFamily="34" charset="0"/>
                </a:rPr>
                <a:t>Shepp-Logan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383A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pic>
        <p:nvPicPr>
          <p:cNvPr id="524" name="Picture 5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0" y="4121451"/>
            <a:ext cx="1613005" cy="16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&#10;\mathcal{F}&#10;}&#10;\]&#10;}&#10;\end{document}"/>
  <p:tag name="IGUANATEXSIZE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darkteal}{&#10;\[&#10;\mathsf{y}&#10;\]&#10;}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begin{align*}&#10;\mathsf{W} &amp; \mathsf{\leftarrow (X^H X +\epsilon I)^{-\frac{1}{2}}}\\&#10;\mathsf{X} &amp; \mathsf{\leftarrow \arg\min_X \|X W^{\frac{1}{2}}\|_F^2 + \lambda \|AX-B\|_F^2}&#10;\end{align*}&#10;}&#10;\end{document}"/>
  <p:tag name="IGUANATEXSIZE" val="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begin{align*}&#10;\mathsf{W} &amp; \mathsf{\leftarrow (\textcolor{darkred}{\mathcal{T}(\widehat{f})^H \mathcal{T}(\widehat{f})} +\epsilon I)^{-\frac{1}{2}}}\\&#10;\mathsf{\textcolor{darkred}{\widehat{f}}} &amp; \mathsf{\leftarrow \arg\min_{\widehat{f}} \|\textcolor{darkred}{\mathcal{T}(\widehat{f})} W^{\frac{1}{2}}\|_F^2 + \lambda \|A\widehat{f}-b\|^2}&#10;\end{align*}&#10;}&#10;\end{document}"/>
  <p:tag name="IGUANATEXSIZE" val="3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[&#10;\mathsf X = \textcolor{darkred}{\mathcal{T}(\widehat{f})}&#10;\]&#10;}&#10;\end{document}"/>
  <p:tag name="IGUANATEXSIZE" val="3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60,60,60}&#10;\definecolor{darkred}{RGB}{200,0,0}&#10;\begin{document}&#10;\boldmath&#10;\textcolor{darkteal}{&#10;\[&#10;\mathsf{&#10;\mathcal{C}(\widehat{f})&#10;}&#10;\]&#10;}&#10;\end{document}"/>
  <p:tag name="IGUANATEXSIZE" val="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^H\mathcal{T}(\widehat{f})&#10;}&#10;\]&#10;}&#10;\end{document}"/>
  <p:tag name="IGUANATEXSIZE" val="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60,60,60}&#10;\definecolor{darkred}{RGB}{200,0,0}&#10;\begin{document}&#10;\boldmath&#10;\textcolor{darkteal}{&#10;\[&#10;\mathsf{&#10;\mathcal{C}(\widehat{f})&#10;}&#10;\]&#10;}&#10;\end{document}"/>
  <p:tag name="IGUANATEXSIZE" val="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darkteal}{&#10;\[&#10;\mathsf{z}&#10;\]&#10;}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begin{align*}&#10;\mathsf{W} &amp; \mathsf{\leftarrow (\textcolor{darkred}{\mathcal{T}(\widehat{f})^H \mathcal{T}(\widehat{f})} +\epsilon I)^{-\frac{1}{2}}}\\&#10;\end{align*}&#10;}&#10;\end{document}"/>
  <p:tag name="IGUANATEXSIZE" val="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[&#10;\mathsf{P_\Lambda F \text{diag}(|\nabla f|^2) F^H P_\Lambda^H}&#10;\]&#10;}&#10;\end{document}"/>
  <p:tag name="IGUANATEXSIZE" val="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red}{&#10;\[&#10;\mathsf{&#10;\mathcal{T}(\widehat{f})&#10;}&#10;\]&#10;}&#10;\end{document}"/>
  <p:tag name="IGUANATEXSIZE" val="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^H\mathcal{T}(\widehat{f})&#10;}&#10;\]&#10;}&#10;\end{document}"/>
  <p:tag name="IGUANATEXSIZE" val="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33,56,58}&#10;\definecolor{darkblue}{RGB}{33,56,58}&#10;\begin{document}&#10;\boldmath&#10;\textcolor{darkteal}{&#10;\begin{align*}&#10;\mathsf{\textcolor{darkred}{\widehat{f}}} &amp; \mathsf{\leftarrow \arg\min_{\widehat{f}} \|\textcolor{darkred}{\mathcal{T}(\widehat{f})} W^{\frac{1}{2}}\|_F^2 + \lambda \|A\widehat{f}-b\|^2}&#10;\end{align*}&#10;}&#10;\end{document}"/>
  <p:tag name="IGUANATEXSIZE" val="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200}&#10;\begin{document}&#10;\boldmath&#10;\textcolor{darkteal}{&#10;\begin{align*}&#10;\mathsf{{\|\widehat{\nabla f}\,\ast\,}\textcolor{darkred}{\widehat{\mu}_{sos}}\|^2}&#10;\end{align*}&#10;}&#10;\end{document}"/>
  <p:tag name="IGUANATEXSIZE" val="3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begin{document}&#10;\boldmath&#10;\[&#10;\mathsf{&#10;\textcolor{darkred}{\mu_{sos}} \textcolor{darkteal}{= \sqrt{\sum_{i=1}^N |\mathcal{F}^{-1}(w_i)|^2}}&#10;}&#10;\]&#10;\end{document}"/>
  <p:tag name="IGUANATEXSIZE" val="1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0,0,200}&#10;\definecolor{darkred}{RGB}{150,0,0}&#10;\begin{document}&#10;\textcolor{darkred}{&#10;\boldmath&#10;\[&#10;\mathsf{&#10;\mathcal{T}(\widehat{f})^*\mathcal{T}(\widehat{f})&#10;}&#10;\]&#10;}&#10;\end{document}"/>
  <p:tag name="IGUANATEXSIZE" val="2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&#10;\min_{\widehat{f}} \|A\widehat{f}-b\|^2 + \lambda \|X\|_*~~s.t.~~X = \mathcal{T}(\widehat{f})&#10;}&#10;\]&#10;}&#10;\end{document}"/>
  <p:tag name="IGUANATEXSIZE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begin{document}&#10;\boldmath&#10;\textcolor{black}{&#10;\[&#10;\mathsf{\delta}&#10;\]&#10;}&#10;\end{document}"/>
  <p:tag name="IGUANATEXSIZE" val="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200}&#10;\begin{document}&#10;\boldmath&#10;\textcolor{darkteal}{&#10;\begin{align*}&#10;\mathsf{\min {\|\widehat{\nabla f}\,\ast\,}\textcolor{darkred}{\widehat{\mu}_{sos}}\|^2}&#10;\end{align*}&#10;}&#10;\end{document}"/>
  <p:tag name="IGUANATEXSIZE" val="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w_{i,j} = \frac{1}{|(\nabla f)_{i,j}|+\epsilon}&#10;\]&#10;}&#10;\end{document}"/>
  <p:tag name="IGUANATEXSIZE" val="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f(x,y)}&#10;\]&#10;}&#10;\end{document}"/>
  <p:tag name="IGUANATEXSIZE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black}{&#10;\[&#10;\mathsf{\partial f(x)}&#10;\]&#10;}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red}{&#10;\[&#10;\mathsf{\mu(x)}&#10;\]&#10;}&#10;\end{document}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widehat{f}(\omega)}&#10;\]&#10;}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black}{&#10;\[&#10;\mathsf{\widehat{\partial f}(\omega)}&#10;\]&#10;}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red}{&#10;\[&#10;\mathsf{\widehat\mu(\omega)}&#10;\]&#10;}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red}{&#10;\[&#10;\mathsf{[c_1, ... , c_n]}&#10;\]&#10;}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0,0,200}&#10;\begin{document}&#10;\textcolor{darkteal}{&#10;\boldmath&#10;\[&#10;\mathsf{&#10;\min_{x} \|Ax-b\|^2 + \lambda\,\textcolor{darkblue}{\varphi(x)}&#10;}&#10;\]&#10;}&#10;\end{document}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omega}&#10;\]&#10;}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(j2\pi k)}&#10;\]&#10;}&#10;\end{document}"/>
  <p:tag name="IGUANATEXSIZE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ast}&#10;\]&#10;}&#10;\end{document}"/>
  <p:tag name="IGUANATEXSIZE" val="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=0}&#10;\]&#10;}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55,0,0}&#10;\begin{document}&#10;\boldmath&#10;\textcolor{darkred}{&#10;\[&#10;\mathsf{c_{k}}&#10;\]&#10;}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cdot}&#10;\]&#10;}&#10;\end{document}"/>
  <p:tag name="IGUANATEXSIZE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=0}&#10;\]&#10;}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55,0,0}&#10;\begin{document}&#10;\boldmath&#10;\textcolor{darkred}{&#10;\[&#10;\mathsf{\mu}&#10;\]&#10;}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widehat{f}[k]}&#10;\]&#10;}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nabla}&#10;\]&#10;}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0,0,200}&#10;\definecolor{darkred}{RGB}{150,0,0}&#10;\begin{document}&#10;\textcolor{darkteal}{&#10;\boldmath&#10;\[&#10;\mathsf{&#10;\min_{x} \|Ax-b\|^2 + \lambda\,\textcolor{darkred}{\|x\|_{TV}}&#10;}&#10;\]&#10;}&#10;\end{document}"/>
  <p:tag name="IGUANATEXSIZE" val="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definecolor{lightblue}{RGB}{0,112,192}&#10;\begin{document}&#10;\boldmath&#10;\textcolor{darkteal}{&#10;$&#10;\mathsf{\sum_{k}\textcolor{lightblue}{\widehat{\nabla f}[\ell - k]}\textcolor{red}{c_{k}}= 0}&#10;$&#10;}&#10;\end{document}"/>
  <p:tag name="IGUANATEXSIZE" val="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cal{T}(\widehat{f})\textcolor{red}{c} = 0&#10;\]&#10;}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\widehat{f}[k_x,k_y]}&#10;\]&#10;}&#10;\end{document}"/>
  <p:tag name="IGUANATEXSIZE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k_x\widehat{f}[k_x,k_y]}&#10;\]&#10;}&#10;\end{document}"/>
  <p:tag name="IGUANATEXSIZE" val="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k_y\widehat{f}[k_x,k_y]}&#10;\]&#10;}&#10;\end{document}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vdots&#10;\]&#10;}&#10;\end{document}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vdots&#10;\]&#10;}&#10;\end{document}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begin{bmatrix}&#10;  &amp; &amp; \\&#10;  &amp; &amp; \\&#10;  &amp; &amp; \\&#10;  &amp; &amp; \\&#10;\end{bmatrix}&#10;\]&#10;}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= \mathcal{T}(\widehat{f})&#10;\]&#10;}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\Lambda}&#10;\]&#10;}&#10;\end{document}"/>
  <p:tag name="IGUANATEXSIZ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255,255,255}&#10;\definecolor{darkblue}{RGB}{0,0,200}&#10;\begin{document}&#10;\textcolor{darkteal}{&#10;\boldmath&#10;\[&#10;\mathsf{&#10;x&#10;}&#10;\]&#10;}&#10;\end{document}"/>
  <p:tag name="IGUANATEXSIZE" val="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Lambda'\supset\textcolor{darkred}{\Lambda}}&#10;\]&#10;}&#10;\end{document}"/>
  <p:tag name="IGUANATEXSIZE" val="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text{rank}[\mathcal{T}(\widehat{f})] \leq |\Lambda'| - (\text{\#shifts } \textcolor{darkred}{\Lambda} \text{ in } \Lambda')}&#10;\]&#10;}&#10;\end{document}"/>
  <p:tag name="IGUANATEXSIZE" val="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textcolor{darkred}{\mu(x,y)}}&#10;\]&#10;}&#10;\end{document}"/>
  <p:tag name="IGUANATEXSIZE" val="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e^{j2\pi(kx+ly)}\textcolor{darkred}{\mu(x,y)}}&#10;\]&#10;}&#10;\end{document}"/>
  <p:tag name="IGUANATEXSIZE" val="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\Lambda}&#10;\]&#10;}&#10;\end{document}"/>
  <p:tag name="IGUANATEXSIZE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c_0}&#10;\]&#10;}&#10;\end{document}"/>
  <p:tag name="IGUANATEXSIZE" val="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\Lambda'}&#10;\]&#10;}&#10;\end{document}"/>
  <p:tag name="IGUANATEXSIZE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\Lambda'}&#10;\]&#10;}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c_0}&#10;\]&#10;}&#10;\end{document}"/>
  <p:tag name="IGUANATEXSIZE" val="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red}{&#10;\[&#10;\mathsf{\Lambda}&#10;\]&#10;}&#10;\end{document}"/>
  <p:tag name="IGUANATEXSIZE" val="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&#10;{TV\text{-min}}&#10;}&#10;\]&#10;}&#10;\end{document}"/>
  <p:tag name="IGUANATEXSIZE" val="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Lambda'\supset\textcolor{darkred}{\Lambda}}&#10;\]&#10;}&#10;\end{document}"/>
  <p:tag name="IGUANATEXSIZE" val="3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text{rank}[\mathcal{T}(\widehat{f})] \leq |\Lambda'| - (\text{\#shifts } \textcolor{darkred}{\Lambda} \text{ in } \Lambda')}&#10;\]&#10;}&#10;\end{document}"/>
  <p:tag name="IGUANATEXSIZE" val="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sigma(\mathcal{T}(\widehat{f}))&#10;\]&#10;}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approx}&#10;\]&#10;}&#10;\end{document}"/>
  <p:tag name="IGUANATEXSIZE" val="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min_{\widehat f}~~\text{rank}[\mathcal{T}(\widehat{f})] ~~s.t.~~\widehat{f}[k] = \widehat{f}_0[k],k\in\Omega}&#10;\]&#10;}&#10;\end{document}"/>
  <p:tag name="IGUANATEXSIZE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P=}&#10;\]&#10;}&#10;\end{document}"/>
  <p:tag name="IGUANATEXSIZE" val="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255,255,255}&#10;\definecolor{darkred}{RGB}{0,0,200}&#10;\definecolor{darkblue}{RGB}{0,0,150}&#10;\begin{document}&#10;\boldmath&#10;\textcolor{darkteal}{&#10;\[&#10;\Omega&#10;\]&#10;}&#10;\end{document}"/>
  <p:tag name="IGUANATEXSIZE" val="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P=}&#10;\]&#10;}&#10;\end{document}"/>
  <p:tag name="IGUANATEXSIZE" val="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min_{\widehat f}~~\text{rank}[\mathcal{T}(\widehat{f})] ~~s.t.~~\widehat{f}[k] = \widehat{f}_0[k],k\in\Omega}&#10;\]&#10;}&#10;\end{document}"/>
  <p:tag name="IGUANATEXSIZE" val="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mssymb}&#10;\usepackage{color}&#10;\pagestyle{empty}&#10;\definecolor{darkteal}{RGB}{33,56,58}&#10;\definecolor{darkgreen}{RGB}{0,150,0}&#10;\begin{document}&#10;\boldmath&#10;\textcolor{darkgreen}{&#10;\[&#10;\mathsf{\checkmark}&#10;\]&#10;}&#10;\end{document}"/>
  <p:tag name="IGUANATEXSIZE" val="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P=}&#10;\]&#10;}&#10;\end{document}"/>
  <p:tag name="IGUANATEXSIZE" val="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min_{\widehat f}~~\text{rank}[\mathcal{T}(\widehat{f})] ~~s.t.~~\widehat{f}[k] = \widehat{f}_0[k],k\in\Omega}&#10;\]&#10;}&#10;\end{document}"/>
  <p:tag name="IGUANATEXSIZE" val="3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P=}&#10;\]&#10;}&#10;\end{document}"/>
  <p:tag name="IGUANATEXSIZE" val="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min_{\widehat f}~~\text{rank}[\mathcal{T}(\widehat{f})] ~~s.t.~~\widehat{f}[k] = \widehat{f}_0[k],k\in\Omega}&#10;\]&#10;}&#10;\end{document}"/>
  <p:tag name="IGUANATEXSIZE" val="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red}{&#10;\[&#10;\mathsf{&#10;\mathcal{T}(\widehat{f})&#10;}&#10;\]&#10;}&#10;\end{document}"/>
  <p:tag name="IGUANATEXSIZE" val="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160,0,0}&#10;\definecolor{darkgreen}{RGB}{5,150,20}&#10;\begin{document}&#10;\boldmath&#10;\textcolor{darkred}{&#10;\[&#10;\mathsf{\mu(x,y) = \sum_{(k,l)\in\Lambda} c_{k,l}\,e^{j2\pi(kx+ly)}}&#10;\]&#10;}&#10;\end{document}"/>
  <p:tag name="IGUANATEXSIZE" val="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&#10;\widehat{f}&#10;}&#10;\]&#10;}&#10;\end{document}"/>
  <p:tag name="IGUANATEXSIZE" val="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red}{&#10;\[&#10;\mathsf{&#10;\mathcal{T}(\widehat{f})&#10;}&#10;\]&#10;}&#10;\end{document}"/>
  <p:tag name="IGUANATEXSIZE" val="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begin{align*}&#10;\mathsf{&#10;\min_{\widehat{f}} \|A\widehat{f}-b\|^2~~s.t.~~}&amp;\mathsf{X = \mathcal{T}(\widehat{f})}\\&#10; &amp; \mathsf{\text{rank}~X \leq \textcolor{darkred}{r}}&#10;\end{align*}&#10;}&#10;\end{document}"/>
  <p:tag name="IGUANATEXSIZE" val="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begin{align*}&#10;\mathsf{&#10;\min_{\widehat{f}} \|A\widehat{f}-b\|^2~~s.t.~~}&amp;\mathsf{X = \mathcal{T}(\widehat{f})}\\&#10; &amp; \mathsf{\text{rank}~X \leq r}&#10;\end{align*}&#10;}&#10;\end{document}"/>
  <p:tag name="IGUANATEXSIZE" val="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0,0,200}&#10;\definecolor{darkred}{RGB}{150,0,0}&#10;\begin{document}&#10;\textcolor{darkred}{&#10;\boldmath&#10;\[&#10;\mathsf{&#10;X^\star = U \Sigma_r V^H&#10;}&#10;\]&#10;}&#10;\end{document}"/>
  <p:tag name="IGUANATEXSIZE" val="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begin{align*}&#10;\mathsf{&#10;\min_{\widehat{f}} \|A\widehat{f}-b\|^2~~s.t.~~}&amp;\mathsf{X = \mathcal{T}(\widehat{f})}\\&#10; &amp; \mathsf{\text{rank}~X \leq r}&#10;\end{align*}&#10;}&#10;\end{document}"/>
  <p:tag name="IGUANATEXSIZE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&#10;\min_{\widehat{f}} \|A\widehat{f}-b\|^2 + \lambda \|X\|_*~~s.t.~~X = \mathcal{T}(\widehat{f})&#10;}&#10;\]&#10;}&#10;\end{document}"/>
  <p:tag name="IGUANATEXSIZE" val="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0,0,200}&#10;\begin{document}&#10;\boldmath&#10;\textcolor{darkteal}{&#10;\[&#10;\mathsf{&#10;\|X\|_* = \min_{X = UV^H}\tfrac{1}{2}\left( \|U\|_F^2 + \|V\|_F^2\right)&#10;}&#10;\]&#10;}&#10;\end{document}"/>
  <p:tag name="IGUANATEXSIZE" val="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teal}{&#10;\[&#10;\mathsf{&#10;X&#10;}&#10;\]&#10;}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\mathsf{\{\mu = 0\}}&#10;\]&#10;}&#10;\end{document}"/>
  <p:tag name="IGUANATEXSIZE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teal}{&#10;\[&#10;=&#10;\]&#10;}&#10;\end{document}"/>
  <p:tag name="IGUANATEXSIZE" val="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teal}{&#10;\[&#10;\mathsf{&#10;U&#10;}&#10;\]&#10;}&#10;\end{document}"/>
  <p:tag name="IGUANATEXSIZE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teal}{&#10;\[&#10;\mathsf{&#10;V^H&#10;}&#10;\]&#10;}&#10;\end{document}"/>
  <p:tag name="IGUANATEXSIZE" val="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teal}{&#10;\[&#10;\times&#10;\]&#10;}&#10;\end{document}"/>
  <p:tag name="IGUANATEXSIZE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r\times M&#10;\]&#10;}&#10;\end{document}"/>
  <p:tag name="IGUANATEXSIZE" val="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N\times r&#10;\]&#10;}&#10;\end{document}"/>
  <p:tag name="IGUANATEXSIZE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begin{document}&#10;\boldmath&#10;\textcolor{darkteal}{&#10;\[&#10;N\times M&#10;\]&#10;}&#10;\end{document}"/>
  <p:tag name="IGUANATEXSIZE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[&#10;\mathsf{&#10;\min_{\widehat{f}} \|A\widehat{f}-b\|^2 + \lambda \|X\|_*~~s.t.~~X = \mathcal{T}(\widehat{f})&#10;}&#10;\]&#10;}&#10;\end{document}"/>
  <p:tag name="IGUANATEXSIZE" val="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begin{gather*}&#10;\mathsf{\min_{\widehat{f},U,V} \|A\widehat{f}-b\|^2 + \tfrac{\lambda}{2}\left( \|U\|_F^2 + \|V\|_F^2\right)}\\ \mathsf{\qquad\qquad\qquad\qquad~~s.t.~~UV^H = \mathcal{T}(\widehat{f})}&#10;\end{gather*}&#10;}&#10;\end{document}"/>
  <p:tag name="IGUANATEXSIZE" val="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begin{document}&#10;\boldmath&#10;\textcolor{darkteal}{&#10;\begin{gather*}&#10;\mathsf{\min_{\widehat{f},U,V} \|A\widehat{f}-b\|^2 + \tfrac{\lambda}{2}\left( \|U\|_F^2 + \|V\|_F^2\right)}\\ \mathsf{\qquad\qquad\qquad\qquad~~s.t.~~UV^H = \mathcal{T}(\widehat{f})}&#10;\end{gather*}&#10;}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blue}{RGB}{22,36,110}&#10;\begin{document}&#10;\boldmath&#10;\textcolor{darkteal}{&#10;\[&#10;\mathsf{x}&#10;\]&#10;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blue}{&#10;\[&#10;\mathsf{&#10;\mathcal{T}(\widehat{f})&#10;}&#10;\]&#10;}&#10;\end{document}"/>
  <p:tag name="IGUANATEXSIZE" val="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\textcolor{darkred}{&#10;\[&#10;\mathsf{&#10;c&#10;}&#10;\]&#10;}&#10;\end{document}"/>
  <p:tag name="IGUANATEXSIZE" val="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200}&#10;\begin{document}&#10;\boldmath&#10;&#10;\[&#10;\mathsf{&#10;\approx \textcolor{darkblue}{\widehat{f}}\ast \textcolor{darkred}{c}&#10;}&#10;\]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[&#10;\mathsf{&#10;\|X\|_* = \|X\textcolor{blue}{W}^{\frac{1}{2}}\|_F^2&#10;}&#10;\]&#10;}&#10;\end{document}"/>
  <p:tag name="IGUANATEXSIZE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[&#10;\mathsf{&#10;\textcolor{blue}{W} = (X^H X)^{-1/2}&#10;}&#10;\]&#10;}&#10;\end{document}"/>
  <p:tag name="IGUANATEXSIZE" val="3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[&#10;\mathsf{&#10;\min_{X} \|X\|_* + \lambda\|AX - B\|_F^2&#10;}&#10;\]&#10;}&#10;\end{document}"/>
  <p:tag name="IGUANATEXSIZE" val="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begin{align*}&#10;\mathsf{W} &amp; \mathsf{\leftarrow (X^H X +\epsilon I)^{-\frac{1}{2}}}\\&#10;\mathsf{X} &amp; \mathsf{\leftarrow \arg\min_X \|X W^{\frac{1}{2}}\|_F^2 + \lambda \|AX-B\|_F^2}&#10;\end{align*}&#10;}&#10;\end{document}"/>
  <p:tag name="IGUANATEXSIZE" val="3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200,0,0}&#10;\definecolor{darkblue}{RGB}{0,0,150}&#10;\begin{document}&#10;\boldmath&#10;\textcolor{darkteal}{&#10;\begin{align*}&#10;\mathsf{W} &amp; \mathsf{\leftarrow (X^H X +\epsilon I)^{-\frac{1}{2}}}\\&#10;\mathsf{X} &amp; \mathsf{\leftarrow \arg\min_X \|X W^{\frac{1}{2}}\|_F^2 + \lambda \|AX-B\|_F^2}&#10;\end{align*}&#10;}&#10;\end{document}"/>
  <p:tag name="IGUANATEXSIZE" val="3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begin{align*}&#10;\mathsf{W} &amp; \mathsf{\leftarrow (\textcolor{darkred}{\mathcal{T}(\widehat{f})^H \mathcal{T}(\widehat{f})} +\epsilon I)^{-\frac{1}{2}}}\\&#10;\mathsf{\textcolor{darkred}{\widehat{f}}} &amp; \mathsf{\leftarrow \arg\min_{\widehat{f}} \|\textcolor{darkred}{\mathcal{T}(\widehat{f})} W^{\frac{1}{2}}\|_F^2 + \lambda \|A\widehat{f}-b\|^2}&#10;\end{align*}&#10;}&#10;\end{document}"/>
  <p:tag name="IGUANATEXSIZE" val="3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color}&#10;\pagestyle{empty}&#10;\definecolor{darkteal}{RGB}{33,56,58}&#10;\definecolor{darkred}{RGB}{0,0,200}&#10;\definecolor{darkblue}{RGB}{0,0,150}&#10;\begin{document}&#10;\boldmath&#10;\textcolor{darkteal}{&#10;\[&#10;\mathsf X = \textcolor{darkred}{\mathcal{T}(\widehat{f})}&#10;\]&#10;}&#10;\end{document}"/>
  <p:tag name="IGUANATEXSIZE" val="32"/>
</p:tagLst>
</file>

<file path=ppt/theme/theme1.xml><?xml version="1.0" encoding="utf-8"?>
<a:theme xmlns:a="http://schemas.openxmlformats.org/drawingml/2006/main" name="ISBI">
  <a:themeElements>
    <a:clrScheme name="ISBI">
      <a:dk1>
        <a:srgbClr val="21383A"/>
      </a:dk1>
      <a:lt1>
        <a:srgbClr val="F9F9F9"/>
      </a:lt1>
      <a:dk2>
        <a:srgbClr val="3E3E3E"/>
      </a:dk2>
      <a:lt2>
        <a:srgbClr val="FFFFFF"/>
      </a:lt2>
      <a:accent1>
        <a:srgbClr val="595959"/>
      </a:accent1>
      <a:accent2>
        <a:srgbClr val="DBDA92"/>
      </a:accent2>
      <a:accent3>
        <a:srgbClr val="ED9847"/>
      </a:accent3>
      <a:accent4>
        <a:srgbClr val="7B3E39"/>
      </a:accent4>
      <a:accent5>
        <a:srgbClr val="16218C"/>
      </a:accent5>
      <a:accent6>
        <a:srgbClr val="FBE437"/>
      </a:accent6>
      <a:hlink>
        <a:srgbClr val="548DD4"/>
      </a:hlink>
      <a:folHlink>
        <a:srgbClr val="17365D"/>
      </a:folHlink>
    </a:clrScheme>
    <a:fontScheme name="Custom 2">
      <a:majorFont>
        <a:latin typeface="Roboto Medium"/>
        <a:ea typeface=""/>
        <a:cs typeface=""/>
      </a:majorFont>
      <a:minorFont>
        <a:latin typeface="Roboto Medium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25" tIns="91425" rIns="91425" bIns="91425" anchor="t" anchorCtr="0">
        <a:spAutoFit/>
      </a:bodyPr>
      <a:lstStyle>
        <a:defPPr marL="342900" indent="-342900">
          <a:lnSpc>
            <a:spcPct val="150000"/>
          </a:lnSpc>
          <a:buClr>
            <a:schemeClr val="tx1"/>
          </a:buClr>
          <a:buFont typeface="Arial" pitchFamily="34" charset="0"/>
          <a:buChar char="•"/>
          <a:defRPr sz="2400" b="0" dirty="0" smtClean="0">
            <a:solidFill>
              <a:schemeClr val="tx1"/>
            </a:solidFill>
            <a:latin typeface="Roboto Light" pitchFamily="2" charset="0"/>
            <a:ea typeface="Roboto Light" pitchFamily="2" charset="0"/>
            <a:cs typeface="Open Sans Condens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BI">
  <a:themeElements>
    <a:clrScheme name="ISBI">
      <a:dk1>
        <a:srgbClr val="21383A"/>
      </a:dk1>
      <a:lt1>
        <a:srgbClr val="F9F9F9"/>
      </a:lt1>
      <a:dk2>
        <a:srgbClr val="3E3E3E"/>
      </a:dk2>
      <a:lt2>
        <a:srgbClr val="FFFFFF"/>
      </a:lt2>
      <a:accent1>
        <a:srgbClr val="595959"/>
      </a:accent1>
      <a:accent2>
        <a:srgbClr val="DBDA92"/>
      </a:accent2>
      <a:accent3>
        <a:srgbClr val="ED9847"/>
      </a:accent3>
      <a:accent4>
        <a:srgbClr val="7B3E39"/>
      </a:accent4>
      <a:accent5>
        <a:srgbClr val="16218C"/>
      </a:accent5>
      <a:accent6>
        <a:srgbClr val="FBE437"/>
      </a:accent6>
      <a:hlink>
        <a:srgbClr val="548DD4"/>
      </a:hlink>
      <a:folHlink>
        <a:srgbClr val="17365D"/>
      </a:folHlink>
    </a:clrScheme>
    <a:fontScheme name="Custom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25" tIns="91425" rIns="91425" bIns="91425" anchor="t" anchorCtr="0">
        <a:spAutoFit/>
      </a:bodyPr>
      <a:lstStyle>
        <a:defPPr marL="342900" indent="-342900">
          <a:lnSpc>
            <a:spcPct val="150000"/>
          </a:lnSpc>
          <a:buClr>
            <a:schemeClr val="tx1"/>
          </a:buClr>
          <a:buFont typeface="Arial" pitchFamily="34" charset="0"/>
          <a:buChar char="•"/>
          <a:defRPr sz="2400" b="0" dirty="0" smtClean="0">
            <a:solidFill>
              <a:schemeClr val="tx1"/>
            </a:solidFill>
            <a:latin typeface="Roboto Light" pitchFamily="2" charset="0"/>
            <a:ea typeface="Roboto Light" pitchFamily="2" charset="0"/>
            <a:cs typeface="Open Sans Condens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SBI">
  <a:themeElements>
    <a:clrScheme name="ISBI">
      <a:dk1>
        <a:srgbClr val="21383A"/>
      </a:dk1>
      <a:lt1>
        <a:srgbClr val="F9F9F9"/>
      </a:lt1>
      <a:dk2>
        <a:srgbClr val="3E3E3E"/>
      </a:dk2>
      <a:lt2>
        <a:srgbClr val="FFFFFF"/>
      </a:lt2>
      <a:accent1>
        <a:srgbClr val="595959"/>
      </a:accent1>
      <a:accent2>
        <a:srgbClr val="DBDA92"/>
      </a:accent2>
      <a:accent3>
        <a:srgbClr val="ED9847"/>
      </a:accent3>
      <a:accent4>
        <a:srgbClr val="7B3E39"/>
      </a:accent4>
      <a:accent5>
        <a:srgbClr val="16218C"/>
      </a:accent5>
      <a:accent6>
        <a:srgbClr val="FBE437"/>
      </a:accent6>
      <a:hlink>
        <a:srgbClr val="548DD4"/>
      </a:hlink>
      <a:folHlink>
        <a:srgbClr val="17365D"/>
      </a:folHlink>
    </a:clrScheme>
    <a:fontScheme name="Custom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25" tIns="91425" rIns="91425" bIns="91425" anchor="t" anchorCtr="0">
        <a:spAutoFit/>
      </a:bodyPr>
      <a:lstStyle>
        <a:defPPr marL="342900" indent="-342900">
          <a:lnSpc>
            <a:spcPct val="150000"/>
          </a:lnSpc>
          <a:buClr>
            <a:schemeClr val="tx1"/>
          </a:buClr>
          <a:buFont typeface="Arial" pitchFamily="34" charset="0"/>
          <a:buChar char="•"/>
          <a:defRPr sz="2400" b="0" dirty="0" smtClean="0">
            <a:solidFill>
              <a:schemeClr val="tx1"/>
            </a:solidFill>
            <a:latin typeface="Roboto Light" pitchFamily="2" charset="0"/>
            <a:ea typeface="Roboto Light" pitchFamily="2" charset="0"/>
            <a:cs typeface="Open Sans Condens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ISBI</Template>
  <TotalTime>110538</TotalTime>
  <Words>1102</Words>
  <Application>Microsoft Office PowerPoint</Application>
  <PresentationFormat>On-screen Show (4:3)</PresentationFormat>
  <Paragraphs>349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DejaVu Sans Mono</vt:lpstr>
      <vt:lpstr>Roboto Medium</vt:lpstr>
      <vt:lpstr>Arial</vt:lpstr>
      <vt:lpstr>Calibri</vt:lpstr>
      <vt:lpstr>Roboto Light</vt:lpstr>
      <vt:lpstr>Wingdings</vt:lpstr>
      <vt:lpstr>Open Sans Condensed</vt:lpstr>
      <vt:lpstr>ISBI</vt:lpstr>
      <vt:lpstr>1_ISBI</vt:lpstr>
      <vt:lpstr>2_ISBI</vt:lpstr>
      <vt:lpstr>A Fast Algorithm for  Structured Low-Rank Matrix Completion with Applications to Compressed Sensing 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Super-resolution MRI Using Finite Rate of Innovation Curves</dc:title>
  <dc:creator>Greg</dc:creator>
  <cp:lastModifiedBy>Greg</cp:lastModifiedBy>
  <cp:revision>776</cp:revision>
  <dcterms:created xsi:type="dcterms:W3CDTF">2015-04-07T20:03:58Z</dcterms:created>
  <dcterms:modified xsi:type="dcterms:W3CDTF">2016-05-25T18:24:42Z</dcterms:modified>
</cp:coreProperties>
</file>