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54" r:id="rId1"/>
  </p:sldMasterIdLst>
  <p:notesMasterIdLst>
    <p:notesMasterId r:id="rId48"/>
  </p:notesMasterIdLst>
  <p:sldIdLst>
    <p:sldId id="256" r:id="rId2"/>
    <p:sldId id="258" r:id="rId3"/>
    <p:sldId id="322" r:id="rId4"/>
    <p:sldId id="324" r:id="rId5"/>
    <p:sldId id="323" r:id="rId6"/>
    <p:sldId id="325" r:id="rId7"/>
    <p:sldId id="326" r:id="rId8"/>
    <p:sldId id="297" r:id="rId9"/>
    <p:sldId id="262" r:id="rId10"/>
    <p:sldId id="343" r:id="rId11"/>
    <p:sldId id="346" r:id="rId12"/>
    <p:sldId id="300" r:id="rId13"/>
    <p:sldId id="352" r:id="rId14"/>
    <p:sldId id="341" r:id="rId15"/>
    <p:sldId id="264" r:id="rId16"/>
    <p:sldId id="280" r:id="rId17"/>
    <p:sldId id="269" r:id="rId18"/>
    <p:sldId id="303" r:id="rId19"/>
    <p:sldId id="268" r:id="rId20"/>
    <p:sldId id="267" r:id="rId21"/>
    <p:sldId id="308" r:id="rId22"/>
    <p:sldId id="284" r:id="rId23"/>
    <p:sldId id="302" r:id="rId24"/>
    <p:sldId id="315" r:id="rId25"/>
    <p:sldId id="310" r:id="rId26"/>
    <p:sldId id="311" r:id="rId27"/>
    <p:sldId id="313" r:id="rId28"/>
    <p:sldId id="319" r:id="rId29"/>
    <p:sldId id="316" r:id="rId30"/>
    <p:sldId id="317" r:id="rId31"/>
    <p:sldId id="318" r:id="rId32"/>
    <p:sldId id="304" r:id="rId33"/>
    <p:sldId id="292" r:id="rId34"/>
    <p:sldId id="287" r:id="rId35"/>
    <p:sldId id="286" r:id="rId36"/>
    <p:sldId id="288" r:id="rId37"/>
    <p:sldId id="289" r:id="rId38"/>
    <p:sldId id="290" r:id="rId39"/>
    <p:sldId id="293" r:id="rId40"/>
    <p:sldId id="294" r:id="rId41"/>
    <p:sldId id="295" r:id="rId42"/>
    <p:sldId id="275" r:id="rId43"/>
    <p:sldId id="320" r:id="rId44"/>
    <p:sldId id="285" r:id="rId45"/>
    <p:sldId id="321" r:id="rId46"/>
    <p:sldId id="336" r:id="rId47"/>
  </p:sldIdLst>
  <p:sldSz cx="9144000" cy="6858000" type="screen4x3"/>
  <p:notesSz cx="6858000" cy="9144000"/>
  <p:embeddedFontLs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Roboto Medium" pitchFamily="2" charset="0"/>
      <p:regular r:id="rId53"/>
      <p:italic r:id="rId54"/>
    </p:embeddedFont>
    <p:embeddedFont>
      <p:font typeface="Open Sans Condensed" pitchFamily="34" charset="0"/>
      <p:bold r:id="rId55"/>
    </p:embeddedFont>
    <p:embeddedFont>
      <p:font typeface="Roboto Light" pitchFamily="2" charset="0"/>
      <p:regular r:id="rId56"/>
      <p:italic r:id="rId57"/>
    </p:embeddedFont>
    <p:embeddedFont>
      <p:font typeface="Open Sans" pitchFamily="34" charset="0"/>
      <p:regular r:id="rId58"/>
      <p:bold r:id="rId59"/>
      <p:italic r:id="rId60"/>
      <p:boldItalic r:id="rId6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B"/>
    <a:srgbClr val="1D1C30"/>
    <a:srgbClr val="0000FF"/>
    <a:srgbClr val="99FF33"/>
    <a:srgbClr val="00FF00"/>
    <a:srgbClr val="FFE100"/>
    <a:srgbClr val="323650"/>
    <a:srgbClr val="3399FF"/>
    <a:srgbClr val="33CC33"/>
    <a:srgbClr val="0C2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87224" autoAdjust="0"/>
  </p:normalViewPr>
  <p:slideViewPr>
    <p:cSldViewPr>
      <p:cViewPr>
        <p:scale>
          <a:sx n="73" d="100"/>
          <a:sy n="73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0018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082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1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13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13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34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210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276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4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193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715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43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55285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A0C9FC4-A4E8-408B-AB24-40E3D7F4E6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8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A0C9FC4-A4E8-408B-AB24-40E3D7F4E6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05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A0C9FC4-A4E8-408B-AB24-40E3D7F4E6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2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A0C9FC4-A4E8-408B-AB24-40E3D7F4E6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7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A0C9FC4-A4E8-408B-AB24-40E3D7F4E69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73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16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75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53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7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22403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2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31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30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9056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74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1430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2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837BC2-AFCB-4D51-8406-BA218F70C7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3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0000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 rtl="0">
              <a:buFontTx/>
              <a:buChar char="-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9756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01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4"/>
            <a:ext cx="7772400" cy="154647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9"/>
            <a:ext cx="7772400" cy="10463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2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6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80"/>
            <a:ext cx="8229600" cy="6926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38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gi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image" Target="../media/image37.png"/><Relationship Id="rId3" Type="http://schemas.openxmlformats.org/officeDocument/2006/relationships/tags" Target="../tags/tag15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45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image" Target="../media/image42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notesSlide" Target="../notesSlides/notesSlide18.xml"/><Relationship Id="rId18" Type="http://schemas.openxmlformats.org/officeDocument/2006/relationships/image" Target="../media/image52.png"/><Relationship Id="rId3" Type="http://schemas.openxmlformats.org/officeDocument/2006/relationships/tags" Target="../tags/tag34.xml"/><Relationship Id="rId21" Type="http://schemas.openxmlformats.org/officeDocument/2006/relationships/image" Target="../media/image55.png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1.png"/><Relationship Id="rId2" Type="http://schemas.openxmlformats.org/officeDocument/2006/relationships/tags" Target="../tags/tag33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tags" Target="../tags/tag41.xml"/><Relationship Id="rId19" Type="http://schemas.openxmlformats.org/officeDocument/2006/relationships/image" Target="../media/image53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447800" y="990600"/>
            <a:ext cx="6934200" cy="1257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 algn="l">
              <a:buNone/>
            </a:pPr>
            <a:r>
              <a:rPr lang="en" sz="36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Higher Degree Total Variation for </a:t>
            </a:r>
            <a:r>
              <a:rPr lang="en" sz="36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3-D Image Recovery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828800" y="2590800"/>
            <a:ext cx="7772400" cy="22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sz="2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Greg </a:t>
            </a:r>
            <a:r>
              <a:rPr lang="en" sz="24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Ongie*, Yue Hu, Mathews Jacob</a:t>
            </a:r>
            <a:br>
              <a:rPr lang="en" sz="24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endParaRPr lang="en" sz="180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lvl="0" algn="l" rtl="0">
              <a:buNone/>
            </a:pPr>
            <a:r>
              <a:rPr lang="en" sz="18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Computational Biomedical Imaging Group (CBIG)</a:t>
            </a:r>
          </a:p>
          <a:p>
            <a:pPr lvl="0" algn="l" rtl="0">
              <a:buNone/>
            </a:pPr>
            <a:r>
              <a:rPr lang="en" sz="24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University of Iowa</a:t>
            </a:r>
          </a:p>
          <a:p>
            <a:pPr lvl="0" algn="l" rtl="0">
              <a:buNone/>
            </a:pPr>
            <a:endParaRPr lang="en" sz="180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lvl="0" algn="l" rtl="0">
              <a:buNone/>
            </a:pPr>
            <a:r>
              <a:rPr lang="en" sz="24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ISBI 2014</a:t>
            </a:r>
          </a:p>
          <a:p>
            <a:pPr lvl="0" algn="l" rtl="0">
              <a:buNone/>
            </a:pPr>
            <a:r>
              <a:rPr lang="en" sz="24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Beijing, China </a:t>
            </a:r>
          </a:p>
          <a:p>
            <a:pPr lvl="0" algn="l" rtl="0">
              <a:buNone/>
            </a:pPr>
            <a:endParaRPr lang="en" sz="240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303229"/>
            <a:ext cx="3200677" cy="402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76200"/>
            <a:ext cx="3302189" cy="304817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02539" y="3115780"/>
            <a:ext cx="115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Original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7" y="3488492"/>
            <a:ext cx="3271362" cy="3019719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71600" y="6508211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TV </a:t>
            </a:r>
            <a:r>
              <a:rPr lang="en-US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deblurred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, SNR = 15.66 dB </a:t>
            </a:r>
            <a:b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</a:b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4579" y="6508211"/>
            <a:ext cx="329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HDTV2 </a:t>
            </a:r>
            <a:r>
              <a:rPr lang="en-US" dirty="0" err="1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deblurred</a:t>
            </a:r>
            <a:r>
              <a:rPr lang="en-US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 , SNR = 16.19 dB </a:t>
            </a:r>
            <a:br>
              <a:rPr lang="en-US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</a:br>
            <a:endParaRPr lang="en-US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282146" y="5598913"/>
            <a:ext cx="187846" cy="448494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5000" y="4166312"/>
            <a:ext cx="363530" cy="365407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93995" y="4743328"/>
            <a:ext cx="124329" cy="510043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260793" y="2209800"/>
            <a:ext cx="187846" cy="448494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883647" y="777199"/>
            <a:ext cx="363530" cy="365407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672642" y="1354215"/>
            <a:ext cx="124329" cy="510043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788" y="60862"/>
            <a:ext cx="1066800" cy="108213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788" y="3489862"/>
            <a:ext cx="1066800" cy="108213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0" y="60862"/>
            <a:ext cx="3354110" cy="305491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88493"/>
            <a:ext cx="3326404" cy="302968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73" y="3514402"/>
            <a:ext cx="3313959" cy="3018349"/>
          </a:xfrm>
          <a:prstGeom prst="rect">
            <a:avLst/>
          </a:prstGeom>
          <a:ln w="12700">
            <a:solidFill>
              <a:srgbClr val="FFFF5B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73" y="68577"/>
            <a:ext cx="3354110" cy="305491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556496" y="3124200"/>
            <a:ext cx="16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Blurred + Noise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152775" y="3884432"/>
            <a:ext cx="188803" cy="531785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867400" y="3900419"/>
            <a:ext cx="188803" cy="531785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275386" y="5833349"/>
            <a:ext cx="324814" cy="0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53000" y="5833349"/>
            <a:ext cx="324814" cy="0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22660" y="511306"/>
            <a:ext cx="188803" cy="531785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45271" y="2460223"/>
            <a:ext cx="324814" cy="0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857907" y="501399"/>
            <a:ext cx="188803" cy="531785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943507" y="2434329"/>
            <a:ext cx="324814" cy="0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4513985" y="1142606"/>
            <a:ext cx="4114800" cy="1258034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2-D CS-MRI</a:t>
            </a:r>
            <a:endParaRPr lang="en-US" sz="18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Arial" pitchFamily="34" charset="0"/>
              </a:rPr>
              <a:t>1.5x acceleration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Arial" pitchFamily="34" charset="0"/>
              </a:rPr>
              <a:t>random </a:t>
            </a:r>
            <a:r>
              <a:rPr lang="en-US" sz="18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Arial" pitchFamily="34" charset="0"/>
              </a:rPr>
              <a:t>G</a:t>
            </a:r>
            <a:r>
              <a:rPr lang="en-US" sz="18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Arial" pitchFamily="34" charset="0"/>
              </a:rPr>
              <a:t>aussian k-space samples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76200"/>
            <a:ext cx="3302189" cy="304817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899138" y="3115780"/>
            <a:ext cx="2215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Fully-sampled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7" y="3488492"/>
            <a:ext cx="3271362" cy="3019719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95400" y="6508211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TV recon, SNR = 22.77 dB </a:t>
            </a:r>
            <a:b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</a:b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4579" y="6508211"/>
            <a:ext cx="329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HDTV2 recon , SNR = 22.82 dB </a:t>
            </a:r>
            <a:br>
              <a:rPr lang="en-US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</a:br>
            <a:endParaRPr lang="en-US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39" y="3488492"/>
            <a:ext cx="3329561" cy="3029684"/>
          </a:xfrm>
          <a:prstGeom prst="rect">
            <a:avLst/>
          </a:prstGeom>
          <a:ln w="12700">
            <a:solidFill>
              <a:srgbClr val="FFFF5B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6947306" y="5598913"/>
            <a:ext cx="187846" cy="448494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70160" y="4117719"/>
            <a:ext cx="363530" cy="365407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91652" y="4743329"/>
            <a:ext cx="124329" cy="510043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282146" y="5598913"/>
            <a:ext cx="187846" cy="448494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5000" y="4166312"/>
            <a:ext cx="363530" cy="365407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93995" y="4743328"/>
            <a:ext cx="124329" cy="510043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260793" y="2209800"/>
            <a:ext cx="187846" cy="448494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883647" y="777199"/>
            <a:ext cx="363530" cy="365407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672642" y="1354215"/>
            <a:ext cx="124329" cy="510043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788" y="60862"/>
            <a:ext cx="1066800" cy="108213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788" y="3489862"/>
            <a:ext cx="1066800" cy="108213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9520" y="3489862"/>
            <a:ext cx="1066800" cy="108213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421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5687" y="3201145"/>
            <a:ext cx="9144000" cy="2132855"/>
            <a:chOff x="-5687" y="3201145"/>
            <a:chExt cx="9144000" cy="2132855"/>
          </a:xfrm>
        </p:grpSpPr>
        <p:sp>
          <p:nvSpPr>
            <p:cNvPr id="37" name="Rectangle 36"/>
            <p:cNvSpPr/>
            <p:nvPr/>
          </p:nvSpPr>
          <p:spPr>
            <a:xfrm>
              <a:off x="-5687" y="3201145"/>
              <a:ext cx="9144000" cy="2132855"/>
            </a:xfrm>
            <a:prstGeom prst="rect">
              <a:avLst/>
            </a:prstGeom>
            <a:solidFill>
              <a:srgbClr val="1D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4400" y="3352800"/>
              <a:ext cx="7114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Table 2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:   HDTV2 vs. HS</a:t>
              </a:r>
              <a:r>
                <a:rPr lang="en-US" baseline="-25000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. SNR (in dB) of recovered images with optimal reg. </a:t>
              </a:r>
              <a:r>
                <a:rPr lang="en-US" dirty="0" err="1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param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.</a:t>
              </a:r>
              <a:endPara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endParaRPr>
            </a:p>
          </p:txBody>
        </p:sp>
      </p:grpSp>
      <p:sp>
        <p:nvSpPr>
          <p:cNvPr id="40" name="Text Placeholder 6"/>
          <p:cNvSpPr>
            <a:spLocks noGrp="1"/>
          </p:cNvSpPr>
          <p:nvPr>
            <p:ph type="body" idx="1"/>
          </p:nvPr>
        </p:nvSpPr>
        <p:spPr>
          <a:xfrm>
            <a:off x="365760" y="609601"/>
            <a:ext cx="8229600" cy="2666999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HS</a:t>
            </a:r>
            <a:r>
              <a:rPr lang="en" sz="2000" baseline="-25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</a:t>
            </a:r>
            <a:r>
              <a:rPr lang="en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= 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sum of L</a:t>
            </a:r>
            <a:r>
              <a:rPr lang="en" sz="2000" baseline="30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-norm </a:t>
            </a:r>
            <a:r>
              <a:rPr lang="en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of Hessian 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eigenvalues over all pixels</a:t>
            </a:r>
          </a:p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HS</a:t>
            </a:r>
            <a:r>
              <a:rPr lang="en-US" sz="2000" baseline="-25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1</a:t>
            </a:r>
            <a:r>
              <a:rPr lang="en-US" sz="2000" baseline="30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</a:t>
            </a:r>
            <a:r>
              <a:rPr lang="en-US" sz="2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“equivalent to” HDTV2 for real-valued images in 2-D:</a:t>
            </a:r>
          </a:p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800100" lvl="3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Inequality only where Hessian eigenvalues have mixed sign</a:t>
            </a:r>
          </a:p>
          <a:p>
            <a:pPr marL="800100" lvl="3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No equivalence when </a:t>
            </a:r>
            <a:r>
              <a:rPr lang="en-US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image is complex-valued, e.g. CS-MRI.</a:t>
            </a:r>
          </a:p>
          <a:p>
            <a:endParaRPr lang="en-US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609600" y="-76200"/>
            <a:ext cx="8763000" cy="8082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lvl="2" indent="0"/>
            <a:endParaRPr lang="en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72" y="1905001"/>
            <a:ext cx="3717036" cy="22802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56152"/>
              </p:ext>
            </p:extLst>
          </p:nvPr>
        </p:nvGraphicFramePr>
        <p:xfrm>
          <a:off x="965579" y="3685272"/>
          <a:ext cx="6629399" cy="1326474"/>
        </p:xfrm>
        <a:graphic>
          <a:graphicData uri="http://schemas.openxmlformats.org/drawingml/2006/table">
            <a:tbl>
              <a:tblPr firstRow="1" bandRow="1"/>
              <a:tblGrid>
                <a:gridCol w="947057"/>
                <a:gridCol w="947057"/>
                <a:gridCol w="947057"/>
                <a:gridCol w="947057"/>
                <a:gridCol w="947057"/>
                <a:gridCol w="947057"/>
                <a:gridCol w="947057"/>
              </a:tblGrid>
              <a:tr h="304801"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Denoising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Deblurring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CS-MRI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Lena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Brain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Brain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Wrist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4319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HDTV2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27.65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28.05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16.19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17.21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22.82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21.20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4319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HS1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27.51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28.08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16.17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17.13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22.50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20.51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" name="Title 4"/>
          <p:cNvSpPr txBox="1">
            <a:spLocks/>
          </p:cNvSpPr>
          <p:nvPr/>
        </p:nvSpPr>
        <p:spPr>
          <a:xfrm>
            <a:off x="365759" y="-2"/>
            <a:ext cx="8772553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lvl="2" indent="0"/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HDTV2 and Hessian-Schatten </a:t>
            </a:r>
            <a:r>
              <a:rPr lang="en" sz="24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Norms, </a:t>
            </a:r>
            <a:r>
              <a:rPr lang="en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(Lefkimmiatis et </a:t>
            </a:r>
            <a:r>
              <a:rPr lang="en-US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al.</a:t>
            </a:r>
            <a:r>
              <a:rPr lang="en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16147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5687" y="3201145"/>
            <a:ext cx="9144000" cy="2132855"/>
            <a:chOff x="-5687" y="3201145"/>
            <a:chExt cx="9144000" cy="2132855"/>
          </a:xfrm>
        </p:grpSpPr>
        <p:sp>
          <p:nvSpPr>
            <p:cNvPr id="37" name="Rectangle 36"/>
            <p:cNvSpPr/>
            <p:nvPr/>
          </p:nvSpPr>
          <p:spPr>
            <a:xfrm>
              <a:off x="-5687" y="3201145"/>
              <a:ext cx="9144000" cy="2132855"/>
            </a:xfrm>
            <a:prstGeom prst="rect">
              <a:avLst/>
            </a:prstGeom>
            <a:solidFill>
              <a:srgbClr val="1D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4400" y="3352800"/>
              <a:ext cx="7114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Table 2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:   HDTV2 vs. HS</a:t>
              </a:r>
              <a:r>
                <a:rPr lang="en-US" baseline="-25000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. SNR (in dB) of recovered images with optimal reg. </a:t>
              </a:r>
              <a:r>
                <a:rPr lang="en-US" dirty="0" err="1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param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.</a:t>
              </a:r>
              <a:endPara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endParaRPr>
            </a:p>
          </p:txBody>
        </p:sp>
      </p:grpSp>
      <p:sp>
        <p:nvSpPr>
          <p:cNvPr id="40" name="Text Placeholder 6"/>
          <p:cNvSpPr>
            <a:spLocks noGrp="1"/>
          </p:cNvSpPr>
          <p:nvPr>
            <p:ph type="body" idx="1"/>
          </p:nvPr>
        </p:nvSpPr>
        <p:spPr>
          <a:xfrm>
            <a:off x="365760" y="609601"/>
            <a:ext cx="8229600" cy="2666999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HS</a:t>
            </a:r>
            <a:r>
              <a:rPr lang="en" sz="2000" baseline="-25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</a:t>
            </a:r>
            <a:r>
              <a:rPr lang="en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= 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sum of L</a:t>
            </a:r>
            <a:r>
              <a:rPr lang="en" sz="2000" baseline="30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-norm </a:t>
            </a:r>
            <a:r>
              <a:rPr lang="en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of Hessian 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eigenvalues over all pixels</a:t>
            </a:r>
          </a:p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HS</a:t>
            </a:r>
            <a:r>
              <a:rPr lang="en-US" sz="2000" baseline="-25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1</a:t>
            </a:r>
            <a:r>
              <a:rPr lang="en-US" sz="2000" baseline="30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</a:t>
            </a:r>
            <a:r>
              <a:rPr lang="en-US" sz="2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“equivalent to” HDTV2 for real-valued images in 2-D:</a:t>
            </a:r>
          </a:p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800100" lvl="3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Inequality only where Hessian eigenvalues have mixed sign</a:t>
            </a:r>
          </a:p>
          <a:p>
            <a:pPr marL="800100" lvl="3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No equivalence when </a:t>
            </a:r>
            <a:r>
              <a:rPr lang="en-US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image is complex-valued, e.g. CS-MRI.</a:t>
            </a:r>
          </a:p>
          <a:p>
            <a:endParaRPr lang="en-US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609600" y="-76200"/>
            <a:ext cx="8763000" cy="8082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lvl="2" indent="0"/>
            <a:endParaRPr lang="en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72" y="1905001"/>
            <a:ext cx="3717036" cy="22802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55912"/>
              </p:ext>
            </p:extLst>
          </p:nvPr>
        </p:nvGraphicFramePr>
        <p:xfrm>
          <a:off x="965579" y="3685272"/>
          <a:ext cx="6629399" cy="1326474"/>
        </p:xfrm>
        <a:graphic>
          <a:graphicData uri="http://schemas.openxmlformats.org/drawingml/2006/table">
            <a:tbl>
              <a:tblPr firstRow="1" bandRow="1"/>
              <a:tblGrid>
                <a:gridCol w="947057"/>
                <a:gridCol w="947057"/>
                <a:gridCol w="947057"/>
                <a:gridCol w="947057"/>
                <a:gridCol w="947057"/>
                <a:gridCol w="947057"/>
                <a:gridCol w="947057"/>
              </a:tblGrid>
              <a:tr h="304801"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Denoising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Deblurring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CS-MRI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Lena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Brain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Brain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Wrist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4319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HDTV2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27.65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28.05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16.19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17.21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22.82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21.20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4319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HS1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27.51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28.08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16.17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17.13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22.50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20.51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" name="Title 4"/>
          <p:cNvSpPr txBox="1">
            <a:spLocks/>
          </p:cNvSpPr>
          <p:nvPr/>
        </p:nvSpPr>
        <p:spPr>
          <a:xfrm>
            <a:off x="365759" y="-2"/>
            <a:ext cx="8772553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lvl="2" indent="0"/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HDTV2 and Hessian-Schatten </a:t>
            </a:r>
            <a:r>
              <a:rPr lang="en" sz="24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Norms, </a:t>
            </a:r>
            <a:r>
              <a:rPr lang="en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(Lefkimmiatis et </a:t>
            </a:r>
            <a:r>
              <a:rPr lang="en-US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al.</a:t>
            </a:r>
            <a:r>
              <a:rPr lang="en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, 2013)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0681" y="1676400"/>
            <a:ext cx="8568519" cy="3864623"/>
            <a:chOff x="270681" y="1565720"/>
            <a:chExt cx="8568519" cy="3864623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2388680"/>
              <a:ext cx="8534400" cy="3041663"/>
              <a:chOff x="304800" y="3886200"/>
              <a:chExt cx="8534400" cy="304166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3886200"/>
                <a:ext cx="2752296" cy="2506787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925052" y="6392989"/>
                <a:ext cx="16825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Roboto Medium" pitchFamily="2" charset="0"/>
                    <a:ea typeface="Roboto Medium" pitchFamily="2" charset="0"/>
                    <a:cs typeface="Open Sans" pitchFamily="34" charset="0"/>
                  </a:rPr>
                  <a:t>Blurred + Noise</a:t>
                </a:r>
                <a:endParaRPr lang="en-US" dirty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3897856"/>
                <a:ext cx="2752296" cy="2506787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644745" y="6404643"/>
                <a:ext cx="2273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Roboto Medium" pitchFamily="2" charset="0"/>
                    <a:ea typeface="Roboto Medium" pitchFamily="2" charset="0"/>
                    <a:cs typeface="Open Sans" pitchFamily="34" charset="0"/>
                  </a:rPr>
                  <a:t>HDTV2, SNR =16.19 dB </a:t>
                </a:r>
                <a:br>
                  <a:rPr lang="en-US" dirty="0" smtClean="0">
                    <a:solidFill>
                      <a:schemeClr val="tx1"/>
                    </a:solidFill>
                    <a:latin typeface="Roboto Medium" pitchFamily="2" charset="0"/>
                    <a:ea typeface="Roboto Medium" pitchFamily="2" charset="0"/>
                    <a:cs typeface="Open Sans" pitchFamily="34" charset="0"/>
                  </a:rPr>
                </a:br>
                <a:endParaRPr lang="en-US" dirty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905" y="3897856"/>
                <a:ext cx="2752295" cy="2506787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565816" y="6404643"/>
                <a:ext cx="2273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Roboto Medium" pitchFamily="2" charset="0"/>
                    <a:ea typeface="Roboto Medium" pitchFamily="2" charset="0"/>
                    <a:cs typeface="Open Sans" pitchFamily="34" charset="0"/>
                  </a:rPr>
                  <a:t>HS1, SNR =16.17 dB </a:t>
                </a:r>
                <a:br>
                  <a:rPr lang="en-US" dirty="0" smtClean="0">
                    <a:solidFill>
                      <a:schemeClr val="tx1"/>
                    </a:solidFill>
                    <a:latin typeface="Roboto Medium" pitchFamily="2" charset="0"/>
                    <a:ea typeface="Roboto Medium" pitchFamily="2" charset="0"/>
                    <a:cs typeface="Open Sans" pitchFamily="34" charset="0"/>
                  </a:rPr>
                </a:br>
                <a:endParaRPr lang="en-US" dirty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endParaRPr>
              </a:p>
            </p:txBody>
          </p:sp>
        </p:grpSp>
        <p:sp>
          <p:nvSpPr>
            <p:cNvPr id="14" name="Title 4"/>
            <p:cNvSpPr txBox="1">
              <a:spLocks/>
            </p:cNvSpPr>
            <p:nvPr/>
          </p:nvSpPr>
          <p:spPr>
            <a:xfrm>
              <a:off x="270681" y="1565720"/>
              <a:ext cx="8229600" cy="822960"/>
            </a:xfrm>
            <a:prstGeom prst="rect">
              <a:avLst/>
            </a:prstGeom>
          </p:spPr>
          <p:txBody>
            <a:bodyPr lIns="91425" tIns="91425" rIns="91425" bIns="91425" anchor="b" anchorCtr="0"/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None/>
                <a:defRPr sz="36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0" marR="0" indent="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None/>
                <a:defRPr sz="36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0" indent="228600">
                <a:buClr>
                  <a:schemeClr val="dk1"/>
                </a:buClr>
                <a:buSzPct val="100000"/>
                <a:buNone/>
                <a:defRPr sz="3600" b="1">
                  <a:solidFill>
                    <a:schemeClr val="dk1"/>
                  </a:solidFill>
                </a:defRPr>
              </a:lvl3pPr>
              <a:lvl4pPr marL="0" indent="228600">
                <a:buClr>
                  <a:schemeClr val="dk1"/>
                </a:buClr>
                <a:buSzPct val="100000"/>
                <a:buNone/>
                <a:defRPr sz="3600" b="1">
                  <a:solidFill>
                    <a:schemeClr val="dk1"/>
                  </a:solidFill>
                </a:defRPr>
              </a:lvl4pPr>
              <a:lvl5pPr marL="0" indent="228600">
                <a:buClr>
                  <a:schemeClr val="dk1"/>
                </a:buClr>
                <a:buSzPct val="100000"/>
                <a:buNone/>
                <a:defRPr sz="3600" b="1">
                  <a:solidFill>
                    <a:schemeClr val="dk1"/>
                  </a:solidFill>
                </a:defRPr>
              </a:lvl5pPr>
              <a:lvl6pPr marL="0" indent="228600">
                <a:buClr>
                  <a:schemeClr val="dk1"/>
                </a:buClr>
                <a:buSzPct val="100000"/>
                <a:buNone/>
                <a:defRPr sz="3600" b="1">
                  <a:solidFill>
                    <a:schemeClr val="dk1"/>
                  </a:solidFill>
                </a:defRPr>
              </a:lvl6pPr>
              <a:lvl7pPr marL="0" indent="228600">
                <a:buClr>
                  <a:schemeClr val="dk1"/>
                </a:buClr>
                <a:buSzPct val="100000"/>
                <a:buNone/>
                <a:defRPr sz="3600" b="1">
                  <a:solidFill>
                    <a:schemeClr val="dk1"/>
                  </a:solidFill>
                </a:defRPr>
              </a:lvl7pPr>
              <a:lvl8pPr marL="0" indent="228600">
                <a:buClr>
                  <a:schemeClr val="dk1"/>
                </a:buClr>
                <a:buSzPct val="100000"/>
                <a:buNone/>
                <a:defRPr sz="3600" b="1">
                  <a:solidFill>
                    <a:schemeClr val="dk1"/>
                  </a:solidFill>
                </a:defRPr>
              </a:lvl8pPr>
              <a:lvl9pPr marL="0" indent="228600">
                <a:buClr>
                  <a:schemeClr val="dk1"/>
                </a:buClr>
                <a:buSzPct val="100000"/>
                <a:buNone/>
                <a:defRPr sz="3600" b="1">
                  <a:solidFill>
                    <a:schemeClr val="dk1"/>
                  </a:solidFill>
                </a:defRPr>
              </a:lvl9pPr>
            </a:lstStyle>
            <a:p>
              <a:r>
                <a:rPr lang="en" sz="1800" b="0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Arial" pitchFamily="34" charset="0"/>
                </a:rPr>
                <a:t>Deblurring of 2-D Cell Florescence Microscopy Image</a:t>
              </a:r>
              <a:endParaRPr lang="en-US" sz="18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9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5687" y="3201145"/>
            <a:ext cx="9144000" cy="2132855"/>
            <a:chOff x="-5687" y="3201145"/>
            <a:chExt cx="9144000" cy="2132855"/>
          </a:xfrm>
        </p:grpSpPr>
        <p:sp>
          <p:nvSpPr>
            <p:cNvPr id="37" name="Rectangle 36"/>
            <p:cNvSpPr/>
            <p:nvPr/>
          </p:nvSpPr>
          <p:spPr>
            <a:xfrm>
              <a:off x="-5687" y="3201145"/>
              <a:ext cx="9144000" cy="2132855"/>
            </a:xfrm>
            <a:prstGeom prst="rect">
              <a:avLst/>
            </a:prstGeom>
            <a:solidFill>
              <a:srgbClr val="1D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4400" y="3352800"/>
              <a:ext cx="70246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Table 2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:   HDTV2 vs. HS</a:t>
              </a:r>
              <a:r>
                <a:rPr lang="en-US" baseline="-25000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. SNR (in dB) of recovered images with optimal reg. </a:t>
              </a:r>
              <a:r>
                <a:rPr lang="en-US" dirty="0" err="1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param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.</a:t>
              </a:r>
              <a:endPara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endParaRPr>
            </a:p>
          </p:txBody>
        </p:sp>
      </p:grpSp>
      <p:sp>
        <p:nvSpPr>
          <p:cNvPr id="40" name="Text Placeholder 6"/>
          <p:cNvSpPr>
            <a:spLocks noGrp="1"/>
          </p:cNvSpPr>
          <p:nvPr>
            <p:ph type="body" idx="1"/>
          </p:nvPr>
        </p:nvSpPr>
        <p:spPr>
          <a:xfrm>
            <a:off x="365760" y="609601"/>
            <a:ext cx="8229600" cy="2666999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HS</a:t>
            </a:r>
            <a:r>
              <a:rPr lang="en" sz="2000" baseline="-25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</a:t>
            </a:r>
            <a:r>
              <a:rPr lang="en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= 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sum of L</a:t>
            </a:r>
            <a:r>
              <a:rPr lang="en" sz="2000" baseline="30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-norm </a:t>
            </a:r>
            <a:r>
              <a:rPr lang="en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of Hessian 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eigenvalues over all pixels</a:t>
            </a:r>
          </a:p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HS</a:t>
            </a:r>
            <a:r>
              <a:rPr lang="en-US" sz="2000" baseline="-25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1</a:t>
            </a:r>
            <a:r>
              <a:rPr lang="en-US" sz="2000" baseline="30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“equivalent to” HDTV2 for real-valued images in 2-D:</a:t>
            </a:r>
          </a:p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800100" lvl="3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Inequality only where Hessian eigenvalues have mixed sign</a:t>
            </a:r>
          </a:p>
          <a:p>
            <a:pPr marL="800100" lvl="3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No equivalence </a:t>
            </a:r>
            <a:r>
              <a:rPr lang="en-US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when image is complex-valued, e.g. CS-MRI.</a:t>
            </a:r>
          </a:p>
          <a:p>
            <a:endParaRPr lang="en-US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" name="Shape 59"/>
          <p:cNvSpPr txBox="1">
            <a:spLocks/>
          </p:cNvSpPr>
          <p:nvPr/>
        </p:nvSpPr>
        <p:spPr>
          <a:xfrm>
            <a:off x="609600" y="-76200"/>
            <a:ext cx="8763000" cy="8082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lvl="2" indent="0"/>
            <a:endParaRPr lang="en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72" y="1905001"/>
            <a:ext cx="3717036" cy="22802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67547"/>
              </p:ext>
            </p:extLst>
          </p:nvPr>
        </p:nvGraphicFramePr>
        <p:xfrm>
          <a:off x="965579" y="3685272"/>
          <a:ext cx="6629399" cy="1326474"/>
        </p:xfrm>
        <a:graphic>
          <a:graphicData uri="http://schemas.openxmlformats.org/drawingml/2006/table">
            <a:tbl>
              <a:tblPr firstRow="1" bandRow="1"/>
              <a:tblGrid>
                <a:gridCol w="947057"/>
                <a:gridCol w="947057"/>
                <a:gridCol w="947057"/>
                <a:gridCol w="947057"/>
                <a:gridCol w="947057"/>
                <a:gridCol w="947057"/>
                <a:gridCol w="947057"/>
              </a:tblGrid>
              <a:tr h="304801"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Denoising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Deblurring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CS-MRI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Lena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Brain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Brain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Wrist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4319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HDTV2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27.65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28.05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16.19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17.21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22.82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21.20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4319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HS1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27.51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28.08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16.17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17.13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22.50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20.51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" name="Title 4"/>
          <p:cNvSpPr txBox="1">
            <a:spLocks/>
          </p:cNvSpPr>
          <p:nvPr/>
        </p:nvSpPr>
        <p:spPr>
          <a:xfrm>
            <a:off x="365759" y="-2"/>
            <a:ext cx="8772553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lvl="2" indent="0"/>
            <a:r>
              <a:rPr lang="en" sz="24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HDTV2 and Hessian-Schatten Norms, </a:t>
            </a:r>
            <a:r>
              <a:rPr lang="en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(Lefkimmiatis et </a:t>
            </a:r>
            <a:r>
              <a:rPr lang="en-US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al.</a:t>
            </a:r>
            <a:r>
              <a:rPr lang="en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, 2013)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5310791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Why use HDTV?</a:t>
            </a:r>
          </a:p>
          <a:p>
            <a:pPr marL="800100" lvl="3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18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Easily adaptable to complex-valued </a:t>
            </a:r>
            <a:r>
              <a:rPr lang="en" sz="18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images</a:t>
            </a:r>
            <a:endParaRPr lang="en" sz="180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800100" lvl="3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18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Extends to higher degree deriatives (n &gt; 2)</a:t>
            </a:r>
            <a:endParaRPr lang="en" sz="1800" dirty="0"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533400" y="2133600"/>
            <a:ext cx="7772400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Extension of HDTV to 3-D</a:t>
            </a:r>
            <a:endParaRPr lang="en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685800" y="3786739"/>
            <a:ext cx="7772400" cy="104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600200"/>
            <a:ext cx="9144000" cy="1752600"/>
          </a:xfrm>
          <a:prstGeom prst="rect">
            <a:avLst/>
          </a:prstGeom>
          <a:solidFill>
            <a:srgbClr val="1D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6" y="2031873"/>
            <a:ext cx="3627120" cy="6210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2376773"/>
          </a:xfrm>
        </p:spPr>
        <p:txBody>
          <a:bodyPr/>
          <a:lstStyle/>
          <a:p>
            <a:pPr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1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Problem:</a:t>
            </a:r>
            <a:r>
              <a:rPr lang="en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How to implement 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this efficiently </a:t>
            </a:r>
            <a:r>
              <a:rPr lang="en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for inverse 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problems?</a:t>
            </a:r>
          </a:p>
          <a:p>
            <a:pPr lvl="1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Discretize </a:t>
            </a:r>
            <a:r>
              <a:rPr lang="en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integral using 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an</a:t>
            </a:r>
            <a:r>
              <a:rPr lang="en" sz="2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efficient quadrature</a:t>
            </a:r>
          </a:p>
          <a:p>
            <a:pPr lvl="1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Exploit </a:t>
            </a:r>
            <a:r>
              <a:rPr lang="en" sz="2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steerability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of directional derivatives</a:t>
            </a:r>
          </a:p>
          <a:p>
            <a:pPr lvl="1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Employ a fast </a:t>
            </a:r>
            <a:r>
              <a:rPr lang="en" sz="2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alternating minimization</a:t>
            </a: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algorithm</a:t>
            </a:r>
            <a:endParaRPr lang="en" sz="200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9600" y="1600200"/>
            <a:ext cx="5562600" cy="74312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endParaRPr lang="en-US" sz="3600" b="1" dirty="0">
              <a:solidFill>
                <a:srgbClr val="FFE100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8433" y="2892623"/>
            <a:ext cx="278954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s</a:t>
            </a:r>
            <a:r>
              <a:rPr lang="en-US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urface integral over unit sphere</a:t>
            </a:r>
            <a:endParaRPr lang="en-US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13" name="Shape 77"/>
          <p:cNvSpPr txBox="1">
            <a:spLocks/>
          </p:cNvSpPr>
          <p:nvPr/>
        </p:nvSpPr>
        <p:spPr>
          <a:xfrm>
            <a:off x="365760" y="822960"/>
            <a:ext cx="8229600" cy="5933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L</a:t>
            </a:r>
            <a:r>
              <a:rPr lang="en" sz="2000" b="0" baseline="30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1</a:t>
            </a: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–norm of all n</a:t>
            </a:r>
            <a:r>
              <a:rPr lang="en" sz="2000" b="0" baseline="30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th</a:t>
            </a: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degree directional derivatives in 3-D</a:t>
            </a:r>
            <a:endParaRPr lang="en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24226" y="1835103"/>
            <a:ext cx="1169314" cy="1211408"/>
            <a:chOff x="6216047" y="1846821"/>
            <a:chExt cx="1169314" cy="121140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047" y="1846821"/>
              <a:ext cx="1169314" cy="1211408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 flipV="1">
              <a:off x="6789787" y="2314569"/>
              <a:ext cx="482143" cy="137956"/>
            </a:xfrm>
            <a:prstGeom prst="line">
              <a:avLst/>
            </a:prstGeom>
            <a:ln w="28575">
              <a:solidFill>
                <a:srgbClr val="FFFF5B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934200" y="20544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5B"/>
                  </a:solidFill>
                  <a:latin typeface="Roboto Medium" pitchFamily="2" charset="0"/>
                  <a:ea typeface="Roboto Medium" pitchFamily="2" charset="0"/>
                </a:rPr>
                <a:t>u</a:t>
              </a:r>
              <a:endParaRPr lang="en-US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</a:endParaRPr>
            </a:p>
          </p:txBody>
        </p:sp>
      </p:grpSp>
      <p:sp>
        <p:nvSpPr>
          <p:cNvPr id="33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Extension of HDTV to 3-D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57954"/>
            <a:ext cx="9144000" cy="2709446"/>
          </a:xfrm>
          <a:prstGeom prst="rect">
            <a:avLst/>
          </a:prstGeom>
          <a:solidFill>
            <a:srgbClr val="1D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77"/>
          <p:cNvSpPr txBox="1">
            <a:spLocks/>
          </p:cNvSpPr>
          <p:nvPr/>
        </p:nvSpPr>
        <p:spPr>
          <a:xfrm>
            <a:off x="365760" y="822958"/>
            <a:ext cx="8229600" cy="23012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Quadrature of sphere: {unit-directions </a:t>
            </a:r>
            <a:r>
              <a:rPr lang="en" sz="2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u</a:t>
            </a:r>
            <a:r>
              <a:rPr lang="en" sz="2000" baseline="-25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</a:t>
            </a: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and weights </a:t>
            </a:r>
            <a:r>
              <a:rPr lang="en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w</a:t>
            </a:r>
            <a:r>
              <a:rPr lang="en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 , </a:t>
            </a: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i=1,…,K }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" sz="20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Lebedev quadrature: </a:t>
            </a: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efficient, symmetric </a:t>
            </a:r>
            <a:r>
              <a:rPr lang="en" sz="16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(Lebedev &amp; Laikov, 1999)</a:t>
            </a:r>
            <a:endParaRPr lang="en" sz="20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Exploits </a:t>
            </a:r>
            <a:r>
              <a:rPr lang="en-US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symmetry of directional 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derivatives: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81000" y="3078480"/>
            <a:ext cx="3413760" cy="2560320"/>
            <a:chOff x="381000" y="3078480"/>
            <a:chExt cx="3413760" cy="25603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078480"/>
              <a:ext cx="3413760" cy="25603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47800" y="5331023"/>
              <a:ext cx="14237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K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 = 86 samples</a:t>
              </a:r>
              <a:endPara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endParaRPr>
            </a:p>
          </p:txBody>
        </p:sp>
      </p:grpSp>
      <p:sp>
        <p:nvSpPr>
          <p:cNvPr id="12" name="Shape 77"/>
          <p:cNvSpPr txBox="1">
            <a:spLocks/>
          </p:cNvSpPr>
          <p:nvPr/>
        </p:nvSpPr>
        <p:spPr>
          <a:xfrm>
            <a:off x="533400" y="5486400"/>
            <a:ext cx="8229600" cy="9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Numerical experiments show that 30-50 samples are sufficient</a:t>
            </a:r>
            <a:endParaRPr lang="en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895600" y="3078480"/>
            <a:ext cx="6018006" cy="2560320"/>
            <a:chOff x="2895600" y="3078480"/>
            <a:chExt cx="6018006" cy="2560320"/>
          </a:xfrm>
        </p:grpSpPr>
        <p:grpSp>
          <p:nvGrpSpPr>
            <p:cNvPr id="106" name="Group 105"/>
            <p:cNvGrpSpPr/>
            <p:nvPr/>
          </p:nvGrpSpPr>
          <p:grpSpPr>
            <a:xfrm>
              <a:off x="5499846" y="3078480"/>
              <a:ext cx="3413760" cy="2560320"/>
              <a:chOff x="5499846" y="3078480"/>
              <a:chExt cx="3413760" cy="256032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9846" y="3078480"/>
                <a:ext cx="3413760" cy="256032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488420" y="5331023"/>
                <a:ext cx="160011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Roboto Medium" pitchFamily="2" charset="0"/>
                    <a:ea typeface="Roboto Medium" pitchFamily="2" charset="0"/>
                    <a:cs typeface="Open Sans" pitchFamily="34" charset="0"/>
                  </a:rPr>
                  <a:t>K</a:t>
                </a:r>
                <a:r>
                  <a:rPr lang="en-US" dirty="0" smtClean="0">
                    <a:solidFill>
                      <a:schemeClr val="tx1"/>
                    </a:solidFill>
                    <a:latin typeface="Roboto Medium" pitchFamily="2" charset="0"/>
                    <a:ea typeface="Roboto Medium" pitchFamily="2" charset="0"/>
                    <a:cs typeface="Open Sans" pitchFamily="34" charset="0"/>
                  </a:rPr>
                  <a:t>/2 = 43 samples</a:t>
                </a:r>
                <a:endParaRPr lang="en-US" dirty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895600" y="3078480"/>
              <a:ext cx="3413760" cy="2560320"/>
              <a:chOff x="2895600" y="3078480"/>
              <a:chExt cx="3413760" cy="25603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600" y="3078480"/>
                <a:ext cx="3413760" cy="256032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651830" y="5328942"/>
                <a:ext cx="214513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Roboto Medium" pitchFamily="2" charset="0"/>
                    <a:ea typeface="Roboto Medium" pitchFamily="2" charset="0"/>
                    <a:cs typeface="Open Sans" pitchFamily="34" charset="0"/>
                  </a:rPr>
                  <a:t>Identify antipodal points</a:t>
                </a:r>
                <a:endParaRPr lang="en-US" dirty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63" y="2726626"/>
            <a:ext cx="1435037" cy="2451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5400"/>
            <a:ext cx="2696909" cy="668655"/>
          </a:xfrm>
          <a:prstGeom prst="rect">
            <a:avLst/>
          </a:prstGeom>
        </p:spPr>
      </p:pic>
      <p:sp>
        <p:nvSpPr>
          <p:cNvPr id="39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1. </a:t>
            </a:r>
            <a:r>
              <a:rPr lang="en-US" sz="24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Discretize integral using an </a:t>
            </a:r>
            <a:r>
              <a:rPr lang="en-US" sz="2400" b="0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efficient </a:t>
            </a:r>
            <a:r>
              <a:rPr lang="en-US" sz="2400" b="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quadrature</a:t>
            </a:r>
            <a:r>
              <a:rPr lang="en" sz="2400" b="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 </a:t>
            </a:r>
            <a:endParaRPr lang="en-US" sz="2400" b="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8161" y="3448456"/>
            <a:ext cx="381000" cy="152400"/>
          </a:xfrm>
          <a:prstGeom prst="line">
            <a:avLst/>
          </a:prstGeom>
          <a:ln>
            <a:solidFill>
              <a:srgbClr val="FFFF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19474" y="3230571"/>
            <a:ext cx="311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u</a:t>
            </a:r>
            <a:r>
              <a:rPr lang="en" baseline="-25000" dirty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uiExpand="1" build="p"/>
      <p:bldP spid="1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46877" y="1033046"/>
            <a:ext cx="5416305" cy="4599263"/>
            <a:chOff x="1746877" y="1033046"/>
            <a:chExt cx="5416305" cy="4599263"/>
          </a:xfrm>
        </p:grpSpPr>
        <p:sp>
          <p:nvSpPr>
            <p:cNvPr id="6" name="TextBox 5"/>
            <p:cNvSpPr txBox="1"/>
            <p:nvPr/>
          </p:nvSpPr>
          <p:spPr>
            <a:xfrm>
              <a:off x="1746878" y="1033046"/>
              <a:ext cx="541630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</a:rPr>
                <a:t>SNR vs. #quadrature points in a </a:t>
              </a:r>
              <a:r>
                <a:rPr lang="en-US" sz="1600" dirty="0" err="1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</a:rPr>
                <a:t>denoising</a:t>
              </a:r>
              <a:r>
                <a:rPr lang="en-US" sz="1600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</a:rPr>
                <a:t> experiment</a:t>
              </a:r>
            </a:p>
            <a:p>
              <a:endParaRPr lang="en-US" sz="160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877" y="1494472"/>
              <a:ext cx="5416304" cy="4137837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3886200" y="1828800"/>
              <a:ext cx="0" cy="198120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0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2255516"/>
            <a:ext cx="9144000" cy="2392684"/>
          </a:xfrm>
          <a:prstGeom prst="rect">
            <a:avLst/>
          </a:prstGeom>
          <a:solidFill>
            <a:srgbClr val="1D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365760" y="822958"/>
            <a:ext cx="8763000" cy="146304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74320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HD directional derivatives are weighted sum of partial </a:t>
            </a:r>
            <a:r>
              <a:rPr lang="en-US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derivatives</a:t>
            </a:r>
          </a:p>
          <a:p>
            <a:pPr marL="274320" lvl="1" indent="-27432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</a:rPr>
              <a:t>Significantly reduces # filtering operations: </a:t>
            </a:r>
            <a:r>
              <a:rPr lang="en-US" sz="18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6 </a:t>
            </a:r>
            <a:r>
              <a:rPr lang="en-US" sz="18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for HDTV2, 10 for HDTV3</a:t>
            </a:r>
            <a:endParaRPr lang="en-US" sz="1800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  <a:p>
            <a:pPr marL="274320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15" y="2667000"/>
            <a:ext cx="7612385" cy="1550447"/>
            <a:chOff x="7615" y="2971800"/>
            <a:chExt cx="7612385" cy="1550447"/>
          </a:xfrm>
        </p:grpSpPr>
        <p:grpSp>
          <p:nvGrpSpPr>
            <p:cNvPr id="81" name="Group 80"/>
            <p:cNvGrpSpPr/>
            <p:nvPr/>
          </p:nvGrpSpPr>
          <p:grpSpPr>
            <a:xfrm>
              <a:off x="3212416" y="2971800"/>
              <a:ext cx="1295971" cy="647700"/>
              <a:chOff x="827532" y="2532529"/>
              <a:chExt cx="1295971" cy="647700"/>
            </a:xfrm>
          </p:grpSpPr>
          <p:sp>
            <p:nvSpPr>
              <p:cNvPr id="19" name="Cube 18"/>
              <p:cNvSpPr/>
              <p:nvPr/>
            </p:nvSpPr>
            <p:spPr>
              <a:xfrm>
                <a:off x="1162050" y="2532529"/>
                <a:ext cx="647700" cy="647700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78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32" y="2782824"/>
                <a:ext cx="239268" cy="248412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2819400"/>
                <a:ext cx="345948" cy="17526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6531" y="2839212"/>
                <a:ext cx="156972" cy="155448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4876800" y="2971800"/>
              <a:ext cx="1295971" cy="647700"/>
              <a:chOff x="1865721" y="2566013"/>
              <a:chExt cx="1295971" cy="647700"/>
            </a:xfrm>
          </p:grpSpPr>
          <p:sp>
            <p:nvSpPr>
              <p:cNvPr id="82" name="Cube 81"/>
              <p:cNvSpPr/>
              <p:nvPr/>
            </p:nvSpPr>
            <p:spPr>
              <a:xfrm>
                <a:off x="2200239" y="2566013"/>
                <a:ext cx="647700" cy="647700"/>
              </a:xfrm>
              <a:prstGeom prst="cub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5721" y="2816308"/>
                <a:ext cx="239268" cy="2773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7389" y="2852884"/>
                <a:ext cx="348996" cy="204216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4720" y="2872696"/>
                <a:ext cx="156972" cy="155448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6637782" y="2971800"/>
              <a:ext cx="982218" cy="647700"/>
              <a:chOff x="3414797" y="2566013"/>
              <a:chExt cx="982218" cy="647700"/>
            </a:xfrm>
          </p:grpSpPr>
          <p:sp>
            <p:nvSpPr>
              <p:cNvPr id="87" name="Cube 86"/>
              <p:cNvSpPr/>
              <p:nvPr/>
            </p:nvSpPr>
            <p:spPr>
              <a:xfrm>
                <a:off x="3749315" y="2566013"/>
                <a:ext cx="647700" cy="647700"/>
              </a:xfrm>
              <a:prstGeom prst="cub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4797" y="2816308"/>
                <a:ext cx="239268" cy="24841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6465" y="2852884"/>
                <a:ext cx="339852" cy="175260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2895600" y="3874547"/>
              <a:ext cx="1600200" cy="647700"/>
              <a:chOff x="4659644" y="2566013"/>
              <a:chExt cx="1600200" cy="647700"/>
            </a:xfrm>
          </p:grpSpPr>
          <p:sp>
            <p:nvSpPr>
              <p:cNvPr id="93" name="Cube 92"/>
              <p:cNvSpPr/>
              <p:nvPr/>
            </p:nvSpPr>
            <p:spPr>
              <a:xfrm>
                <a:off x="5298391" y="2566013"/>
                <a:ext cx="647700" cy="647700"/>
              </a:xfrm>
              <a:prstGeom prst="cub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644" y="2895600"/>
                <a:ext cx="542544" cy="204216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5541" y="2852884"/>
                <a:ext cx="348996" cy="204216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2872" y="2872696"/>
                <a:ext cx="156972" cy="155448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4620633" y="3874547"/>
              <a:ext cx="1246767" cy="647700"/>
              <a:chOff x="3791426" y="3341147"/>
              <a:chExt cx="1246767" cy="647700"/>
            </a:xfrm>
          </p:grpSpPr>
          <p:sp>
            <p:nvSpPr>
              <p:cNvPr id="100" name="Cube 99"/>
              <p:cNvSpPr/>
              <p:nvPr/>
            </p:nvSpPr>
            <p:spPr>
              <a:xfrm>
                <a:off x="4390493" y="3341147"/>
                <a:ext cx="647700" cy="647700"/>
              </a:xfrm>
              <a:prstGeom prst="cube">
                <a:avLst/>
              </a:prstGeom>
              <a:solidFill>
                <a:srgbClr val="2B555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426" y="3657600"/>
                <a:ext cx="539496" cy="204216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7643" y="3628018"/>
                <a:ext cx="342900" cy="204216"/>
              </a:xfrm>
              <a:prstGeom prst="rect">
                <a:avLst/>
              </a:prstGeom>
            </p:spPr>
          </p:pic>
        </p:grpSp>
        <p:pic>
          <p:nvPicPr>
            <p:cNvPr id="103" name="Picture 10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228" y="4181230"/>
              <a:ext cx="156972" cy="155448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6324600" y="3874547"/>
              <a:ext cx="1295400" cy="647700"/>
              <a:chOff x="5291871" y="3341147"/>
              <a:chExt cx="1295400" cy="647700"/>
            </a:xfrm>
          </p:grpSpPr>
          <p:sp>
            <p:nvSpPr>
              <p:cNvPr id="105" name="Cube 104"/>
              <p:cNvSpPr/>
              <p:nvPr/>
            </p:nvSpPr>
            <p:spPr>
              <a:xfrm>
                <a:off x="5939571" y="3341147"/>
                <a:ext cx="647700" cy="647700"/>
              </a:xfrm>
              <a:prstGeom prst="cub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721" y="3628018"/>
                <a:ext cx="342900" cy="17526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1871" y="3657600"/>
                <a:ext cx="536448" cy="175260"/>
              </a:xfrm>
              <a:prstGeom prst="rect">
                <a:avLst/>
              </a:prstGeom>
            </p:spPr>
          </p:pic>
        </p:grpSp>
        <p:sp>
          <p:nvSpPr>
            <p:cNvPr id="110" name="Cube 109"/>
            <p:cNvSpPr/>
            <p:nvPr/>
          </p:nvSpPr>
          <p:spPr>
            <a:xfrm>
              <a:off x="1485900" y="3009900"/>
              <a:ext cx="647700" cy="647700"/>
            </a:xfrm>
            <a:prstGeom prst="cub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rgbClr val="FFE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00" y="3278842"/>
              <a:ext cx="295656" cy="249936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228" y="4191000"/>
              <a:ext cx="156972" cy="1554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00" y="3224023"/>
              <a:ext cx="176594" cy="6515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15" y="3134380"/>
              <a:ext cx="12779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</a:rPr>
                <a:t>Ex:</a:t>
              </a:r>
              <a:b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</a:rPr>
                <a:t>2</a:t>
              </a:r>
              <a:r>
                <a:rPr lang="en-US" baseline="30000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</a:rPr>
                <a:t>nd</a:t>
              </a: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</a:rPr>
                <a:t> degree</a:t>
              </a:r>
              <a:b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</a:rPr>
                <a:t>dir. derivative</a:t>
              </a:r>
              <a:endPara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endParaRPr>
            </a:p>
          </p:txBody>
        </p:sp>
      </p:grpSp>
      <p:sp>
        <p:nvSpPr>
          <p:cNvPr id="51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2. </a:t>
            </a:r>
            <a:r>
              <a:rPr lang="en-US" sz="24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Exploit </a:t>
            </a:r>
            <a:r>
              <a:rPr lang="en-US" sz="2400" b="0" dirty="0" err="1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steerability</a:t>
            </a:r>
            <a:r>
              <a:rPr lang="en-US" sz="24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 of directional </a:t>
            </a:r>
            <a:r>
              <a:rPr lang="en-US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derivatives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56" name="Text Placeholder 3"/>
          <p:cNvSpPr txBox="1">
            <a:spLocks/>
          </p:cNvSpPr>
          <p:nvPr/>
        </p:nvSpPr>
        <p:spPr>
          <a:xfrm>
            <a:off x="365760" y="4785358"/>
            <a:ext cx="8763000" cy="146304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74320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Compute discrete partial derivatives with finite </a:t>
            </a:r>
            <a:r>
              <a:rPr lang="en-US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differences</a:t>
            </a:r>
          </a:p>
          <a:p>
            <a:pPr marL="274320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Obtain all K dir. derivatives with matrix multiplication O(KN), N= # voxels.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810000" y="2631388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rgbClr val="FFF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-2"/>
            <a:ext cx="8229600" cy="822960"/>
          </a:xfrm>
        </p:spPr>
        <p:txBody>
          <a:bodyPr/>
          <a:lstStyle/>
          <a:p>
            <a:r>
              <a:rPr lang="en" sz="2400" b="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Motivation: </a:t>
            </a:r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Compressed sensing MRI recovery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0" name="Shape 41"/>
          <p:cNvSpPr txBox="1">
            <a:spLocks/>
          </p:cNvSpPr>
          <p:nvPr/>
        </p:nvSpPr>
        <p:spPr>
          <a:xfrm>
            <a:off x="365760" y="731520"/>
            <a:ext cx="8534400" cy="156963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Highly undersampled k-space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Use</a:t>
            </a:r>
            <a:r>
              <a:rPr lang="en" sz="2000" b="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image penalty </a:t>
            </a: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to enforce sparsity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R</a:t>
            </a: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econ</a:t>
            </a:r>
            <a:r>
              <a:rPr lang="en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  <a:sym typeface="Wingdings" pitchFamily="2" charset="2"/>
              </a:rPr>
              <a:t> </a:t>
            </a: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  <a:sym typeface="Wingdings" pitchFamily="2" charset="2"/>
              </a:rPr>
              <a:t>is </a:t>
            </a: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minimizer of cost function</a:t>
            </a:r>
            <a:endParaRPr lang="en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541277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27879" y="4233500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-space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3310" y="4232798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econ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656273" y="4672859"/>
            <a:ext cx="956035" cy="956035"/>
            <a:chOff x="1112566" y="3555188"/>
            <a:chExt cx="1321612" cy="1321612"/>
          </a:xfrm>
        </p:grpSpPr>
        <p:grpSp>
          <p:nvGrpSpPr>
            <p:cNvPr id="49" name="Group 48"/>
            <p:cNvGrpSpPr/>
            <p:nvPr/>
          </p:nvGrpSpPr>
          <p:grpSpPr>
            <a:xfrm>
              <a:off x="1112566" y="3646333"/>
              <a:ext cx="1321612" cy="1139321"/>
              <a:chOff x="1112566" y="3661279"/>
              <a:chExt cx="1321612" cy="1139321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397396" y="3661279"/>
                <a:ext cx="751952" cy="11393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1397396" y="3661279"/>
                <a:ext cx="751952" cy="11393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12566" y="4230940"/>
                <a:ext cx="132161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 rot="5400000">
              <a:off x="1112566" y="3646333"/>
              <a:ext cx="1321612" cy="1139321"/>
              <a:chOff x="1112566" y="3661279"/>
              <a:chExt cx="1321612" cy="1139321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97396" y="3661279"/>
                <a:ext cx="751952" cy="11393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1397396" y="3661279"/>
                <a:ext cx="751952" cy="11393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112566" y="4230940"/>
                <a:ext cx="132161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41277"/>
            <a:ext cx="1219200" cy="1219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61" name="Straight Arrow Connector 60"/>
          <p:cNvCxnSpPr>
            <a:stCxn id="9" idx="3"/>
            <a:endCxn id="38" idx="1"/>
          </p:cNvCxnSpPr>
          <p:nvPr/>
        </p:nvCxnSpPr>
        <p:spPr>
          <a:xfrm flipV="1">
            <a:off x="2743200" y="5150175"/>
            <a:ext cx="1066800" cy="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9" idx="1"/>
          </p:cNvCxnSpPr>
          <p:nvPr/>
        </p:nvCxnSpPr>
        <p:spPr>
          <a:xfrm flipV="1">
            <a:off x="4945955" y="5150877"/>
            <a:ext cx="1150045" cy="48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029908" y="2979378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i</a:t>
            </a:r>
            <a:r>
              <a:rPr lang="en-US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mage</a:t>
            </a:r>
            <a:br>
              <a:rPr lang="en-US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</a:br>
            <a:r>
              <a:rPr lang="en-US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penalty</a:t>
            </a:r>
            <a:endParaRPr lang="en-US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0" y="4540575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39" idx="2"/>
            <a:endCxn id="38" idx="0"/>
          </p:cNvCxnSpPr>
          <p:nvPr/>
        </p:nvCxnSpPr>
        <p:spPr>
          <a:xfrm>
            <a:off x="4419600" y="3850588"/>
            <a:ext cx="0" cy="689987"/>
          </a:xfrm>
          <a:prstGeom prst="straightConnector1">
            <a:avLst/>
          </a:prstGeom>
          <a:ln w="28575">
            <a:solidFill>
              <a:srgbClr val="FFFF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31436" y="4888565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onlinear</a:t>
            </a:r>
            <a:b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optimization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41"/>
          <p:cNvSpPr txBox="1">
            <a:spLocks/>
          </p:cNvSpPr>
          <p:nvPr/>
        </p:nvSpPr>
        <p:spPr>
          <a:xfrm>
            <a:off x="457200" y="839688"/>
            <a:ext cx="8534400" cy="137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endParaRPr lang="en" sz="20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Adapt a new fast algorithm for 2-D HDTV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Based on variable splitting and quadratic penalty method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" sz="20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51113"/>
            <a:ext cx="9144000" cy="3352800"/>
          </a:xfrm>
          <a:prstGeom prst="rect">
            <a:avLst/>
          </a:prstGeom>
          <a:solidFill>
            <a:srgbClr val="1D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2531745"/>
            <a:ext cx="3074099" cy="668655"/>
          </a:xfrm>
          <a:prstGeom prst="rect">
            <a:avLst/>
          </a:prstGeom>
        </p:spPr>
      </p:pic>
      <p:sp>
        <p:nvSpPr>
          <p:cNvPr id="23" name="Shape 107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lvl="1" indent="0">
              <a:lnSpc>
                <a:spcPct val="150000"/>
              </a:lnSpc>
              <a:buClr>
                <a:schemeClr val="tx1"/>
              </a:buClr>
            </a:pPr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3. Employ </a:t>
            </a:r>
            <a:r>
              <a:rPr lang="en" sz="24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a fast </a:t>
            </a:r>
            <a:r>
              <a:rPr lang="en" sz="2400" b="0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alternating minimization</a:t>
            </a:r>
            <a:r>
              <a:rPr lang="en" sz="24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 algorithm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54" y="2133600"/>
            <a:ext cx="2768346" cy="12201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2057400"/>
            <a:ext cx="442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Linear Inverse Problem with 3-D HDTV regularization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31" name="Shape 41"/>
          <p:cNvSpPr txBox="1">
            <a:spLocks/>
          </p:cNvSpPr>
          <p:nvPr/>
        </p:nvSpPr>
        <p:spPr>
          <a:xfrm>
            <a:off x="533400" y="5105400"/>
            <a:ext cx="8534400" cy="137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endParaRPr lang="en" sz="20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z-</a:t>
            </a:r>
            <a:r>
              <a:rPr lang="en-US" sz="2000" b="0" dirty="0" err="1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subproblem</a:t>
            </a:r>
            <a:r>
              <a:rPr lang="en-US" sz="2000" b="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: shrinkage of directional derivatives</a:t>
            </a:r>
            <a:br>
              <a:rPr lang="en-US" sz="2000" b="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endParaRPr lang="en-US" sz="2000" b="0" dirty="0" smtClean="0">
              <a:solidFill>
                <a:srgbClr val="FFFF5B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14400" y="3429005"/>
            <a:ext cx="6951303" cy="668655"/>
            <a:chOff x="914400" y="3429005"/>
            <a:chExt cx="6951303" cy="668655"/>
          </a:xfrm>
        </p:grpSpPr>
        <p:grpSp>
          <p:nvGrpSpPr>
            <p:cNvPr id="49" name="Group 48"/>
            <p:cNvGrpSpPr/>
            <p:nvPr/>
          </p:nvGrpSpPr>
          <p:grpSpPr>
            <a:xfrm>
              <a:off x="914400" y="3429005"/>
              <a:ext cx="6951303" cy="668655"/>
              <a:chOff x="914400" y="3429005"/>
              <a:chExt cx="6951303" cy="668655"/>
            </a:xfrm>
          </p:grpSpPr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3429005"/>
                <a:ext cx="4949762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0832" y="3480467"/>
                <a:ext cx="1634871" cy="158687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832" y="3480462"/>
              <a:ext cx="1634871" cy="158687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914400" y="3429000"/>
            <a:ext cx="7434164" cy="1659255"/>
            <a:chOff x="914400" y="3429000"/>
            <a:chExt cx="7434164" cy="1659255"/>
          </a:xfrm>
        </p:grpSpPr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419600"/>
              <a:ext cx="5944172" cy="66865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293" y="3727514"/>
              <a:ext cx="2168271" cy="15868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914402" y="3429000"/>
              <a:ext cx="6951300" cy="668655"/>
              <a:chOff x="914402" y="3429000"/>
              <a:chExt cx="6951300" cy="668655"/>
            </a:xfrm>
          </p:grpSpPr>
          <p:pic>
            <p:nvPicPr>
              <p:cNvPr id="2" name="Picture 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2" y="3429000"/>
                <a:ext cx="4949762" cy="668655"/>
              </a:xfrm>
              <a:prstGeom prst="rect">
                <a:avLst/>
              </a:prstGeom>
              <a:solidFill>
                <a:srgbClr val="1D1C30"/>
              </a:solidFill>
            </p:spPr>
          </p:pic>
          <p:pic>
            <p:nvPicPr>
              <p:cNvPr id="6" name="Picture 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0831" y="3480461"/>
                <a:ext cx="1634871" cy="158687"/>
              </a:xfrm>
              <a:prstGeom prst="rect">
                <a:avLst/>
              </a:prstGeom>
              <a:solidFill>
                <a:srgbClr val="1D1C30"/>
              </a:solidFill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914400" y="3727513"/>
            <a:ext cx="7434163" cy="1360742"/>
            <a:chOff x="914400" y="3727513"/>
            <a:chExt cx="7434163" cy="1360742"/>
          </a:xfrm>
        </p:grpSpPr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419600"/>
              <a:ext cx="5944172" cy="668655"/>
            </a:xfrm>
            <a:prstGeom prst="rect">
              <a:avLst/>
            </a:prstGeom>
            <a:solidFill>
              <a:srgbClr val="1D1C30"/>
            </a:solidFill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292" y="3727513"/>
              <a:ext cx="2168271" cy="158687"/>
            </a:xfrm>
            <a:prstGeom prst="rect">
              <a:avLst/>
            </a:prstGeom>
            <a:solidFill>
              <a:srgbClr val="1D1C30"/>
            </a:solidFill>
          </p:spPr>
        </p:pic>
      </p:grpSp>
      <p:sp>
        <p:nvSpPr>
          <p:cNvPr id="36" name="Shape 41"/>
          <p:cNvSpPr txBox="1">
            <a:spLocks/>
          </p:cNvSpPr>
          <p:nvPr/>
        </p:nvSpPr>
        <p:spPr>
          <a:xfrm>
            <a:off x="533400" y="5486400"/>
            <a:ext cx="8534400" cy="990600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endParaRPr lang="en" sz="20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>
                    <a:lumMod val="65000"/>
                  </a:schemeClr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z-</a:t>
            </a:r>
            <a:r>
              <a:rPr lang="en-US" sz="2000" b="0" dirty="0" err="1" smtClean="0">
                <a:solidFill>
                  <a:schemeClr val="tx1">
                    <a:lumMod val="65000"/>
                  </a:schemeClr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subproblem</a:t>
            </a:r>
            <a:r>
              <a:rPr lang="en-US" sz="2000" b="0" dirty="0" smtClean="0">
                <a:solidFill>
                  <a:schemeClr val="tx1">
                    <a:lumMod val="65000"/>
                  </a:schemeClr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: shrinkage of directional derivatives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x-</a:t>
            </a:r>
            <a:r>
              <a:rPr lang="en-US" sz="2000" b="0" dirty="0" err="1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subproblem</a:t>
            </a:r>
            <a:r>
              <a:rPr lang="en-US" sz="2000" b="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: invert linear system </a:t>
            </a:r>
            <a:r>
              <a:rPr lang="en-US" sz="2000" b="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  <a:sym typeface="Wingdings" panose="05000000000000000000" pitchFamily="2" charset="2"/>
              </a:rPr>
              <a:t> FFTs or CG</a:t>
            </a:r>
            <a:endParaRPr lang="en" sz="2000" b="0" dirty="0" smtClean="0">
              <a:solidFill>
                <a:srgbClr val="FFFF5B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343400"/>
            <a:ext cx="3197162" cy="838200"/>
          </a:xfrm>
          <a:prstGeom prst="rect">
            <a:avLst/>
          </a:prstGeom>
          <a:noFill/>
          <a:ln w="28575">
            <a:solidFill>
              <a:srgbClr val="FFF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95400" y="4343400"/>
            <a:ext cx="4568762" cy="838200"/>
            <a:chOff x="1295400" y="4343400"/>
            <a:chExt cx="4568762" cy="838200"/>
          </a:xfrm>
        </p:grpSpPr>
        <p:sp>
          <p:nvSpPr>
            <p:cNvPr id="19" name="Rectangle 18"/>
            <p:cNvSpPr/>
            <p:nvPr/>
          </p:nvSpPr>
          <p:spPr>
            <a:xfrm>
              <a:off x="4038600" y="4343400"/>
              <a:ext cx="1825562" cy="838200"/>
            </a:xfrm>
            <a:prstGeom prst="rect">
              <a:avLst/>
            </a:prstGeom>
            <a:noFill/>
            <a:ln w="28575">
              <a:solidFill>
                <a:srgbClr val="FFF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4343400"/>
              <a:ext cx="1143000" cy="838200"/>
            </a:xfrm>
            <a:prstGeom prst="rect">
              <a:avLst/>
            </a:prstGeom>
            <a:noFill/>
            <a:ln w="28575">
              <a:solidFill>
                <a:srgbClr val="FFF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/>
          <p:cNvSpPr txBox="1">
            <a:spLocks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lvl="1" indent="0">
              <a:lnSpc>
                <a:spcPct val="150000"/>
              </a:lnSpc>
              <a:buClr>
                <a:schemeClr val="tx1"/>
              </a:buClr>
            </a:pPr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Estimated computation time</a:t>
            </a:r>
            <a:endParaRPr lang="en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65760" y="533400"/>
            <a:ext cx="8763000" cy="552724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74320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CS-MRI recovery experiment @1.6x acceleration</a:t>
            </a:r>
          </a:p>
          <a:p>
            <a:pPr marL="274320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256x256x76 dataset</a:t>
            </a:r>
          </a:p>
          <a:p>
            <a:pPr marL="274320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MATLAB implementation running on CPU (Intel Xeon 3.6 GHz, 4 cores)</a:t>
            </a:r>
          </a:p>
          <a:p>
            <a:pPr marL="274320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Running time:</a:t>
            </a:r>
          </a:p>
          <a:p>
            <a:pPr marL="674370" lvl="1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       </a:t>
            </a:r>
            <a:r>
              <a:rPr lang="en-US" sz="16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 TV</a:t>
            </a:r>
            <a:r>
              <a:rPr lang="en-US" sz="16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: 1.5 minutes</a:t>
            </a:r>
          </a:p>
          <a:p>
            <a:pPr marL="674370" lvl="1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HDTV2</a:t>
            </a:r>
            <a:r>
              <a:rPr lang="en-US" sz="16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: 7.5 minutes  </a:t>
            </a:r>
          </a:p>
          <a:p>
            <a:pPr marL="674370" lvl="1" indent="-27432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HDTV3</a:t>
            </a:r>
            <a:r>
              <a:rPr lang="en-US" sz="16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: 10 minutes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52" y="2450374"/>
            <a:ext cx="4854900" cy="36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85800" y="2111125"/>
            <a:ext cx="7772400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Results</a:t>
            </a:r>
            <a:endParaRPr lang="en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685800" y="3786739"/>
            <a:ext cx="7772400" cy="104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2741711"/>
          </a:xfrm>
          <a:prstGeom prst="rect">
            <a:avLst/>
          </a:prstGeom>
          <a:solidFill>
            <a:srgbClr val="1D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58930"/>
              </p:ext>
            </p:extLst>
          </p:nvPr>
        </p:nvGraphicFramePr>
        <p:xfrm>
          <a:off x="533403" y="1681046"/>
          <a:ext cx="8153397" cy="1883031"/>
        </p:xfrm>
        <a:graphic>
          <a:graphicData uri="http://schemas.openxmlformats.org/drawingml/2006/table">
            <a:tbl>
              <a:tblPr firstRow="1" bandRow="1"/>
              <a:tblGrid>
                <a:gridCol w="905933"/>
                <a:gridCol w="905933"/>
                <a:gridCol w="905933"/>
                <a:gridCol w="905933"/>
                <a:gridCol w="905933"/>
                <a:gridCol w="905933"/>
                <a:gridCol w="905933"/>
                <a:gridCol w="905933"/>
                <a:gridCol w="905933"/>
              </a:tblGrid>
              <a:tr h="304801"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Denoising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Deblurring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CS-MRI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Cell1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</a:b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Cell2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</a:b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Angio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,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acc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=5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Angio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,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</a:b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acc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=1.5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Cardiac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4319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TV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17.12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16.25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19.02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16.43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14.50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13.87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14.53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18.37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319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HDTV2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17.25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16.70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19.15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16.60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14.87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14.23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15.11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18.56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</a:tr>
              <a:tr h="34319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HDTV3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17.68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17.14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19.73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17.43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15.23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14.01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14.70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18.50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3" y="1293910"/>
            <a:ext cx="7069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Table 3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:   </a:t>
            </a:r>
            <a:r>
              <a:rPr lang="en-US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3-D Comparisons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SNR (in dB) of recovered images with optimal reg. </a:t>
            </a:r>
            <a:r>
              <a:rPr lang="en-US" dirty="0" err="1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param</a:t>
            </a:r>
            <a:r>
              <a: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3-D Quantitative Results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365760" y="3886201"/>
            <a:ext cx="8229600" cy="26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HDTV outperforms TV in all experiments</a:t>
            </a:r>
          </a:p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HDTV3 better for denoising and deblurring</a:t>
            </a:r>
          </a:p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HDTV2 better for CS-MRI</a:t>
            </a:r>
            <a:endParaRPr lang="en-US" dirty="0"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Denoising of 3-D Florescence Microscopy 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8" name="Shape 41"/>
          <p:cNvSpPr txBox="1">
            <a:spLocks/>
          </p:cNvSpPr>
          <p:nvPr/>
        </p:nvSpPr>
        <p:spPr>
          <a:xfrm>
            <a:off x="365760" y="595134"/>
            <a:ext cx="8534400" cy="264684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1024x1024x17 voxels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Additive </a:t>
            </a:r>
            <a:r>
              <a:rPr lang="en-US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G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aussian noise, mean = 0, std. dev. = 1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Noisy image has SNR = 15 dB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Optimized regularization parameter 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3510144"/>
            <a:ext cx="3810000" cy="28476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581400" y="63627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original dataset (z-slice)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505200" y="2209800"/>
            <a:ext cx="685800" cy="16763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5867400" y="3733800"/>
            <a:ext cx="685800" cy="16763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33400" y="2362200"/>
            <a:ext cx="838200" cy="15239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324600"/>
            <a:ext cx="3200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Noisy (slice, zoomed)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505200" y="2209800"/>
            <a:ext cx="685800" cy="16763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867400" y="3733800"/>
            <a:ext cx="685800" cy="16763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3400" y="2362200"/>
            <a:ext cx="838200" cy="15239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324600"/>
            <a:ext cx="41910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TV </a:t>
            </a:r>
            <a:r>
              <a:rPr lang="en-US" sz="2400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denoised</a:t>
            </a: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 (slice, zoomed)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= 16.25 dB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505200" y="2209800"/>
            <a:ext cx="685800" cy="16763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5867400" y="3733800"/>
            <a:ext cx="685800" cy="16763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33400" y="2362200"/>
            <a:ext cx="838200" cy="15239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324600"/>
            <a:ext cx="48006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HDTV3 </a:t>
            </a:r>
            <a:r>
              <a:rPr lang="en-US" sz="2400" dirty="0" err="1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denoised</a:t>
            </a: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 (slice, zoomed) 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= 17.14 dB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Deblurring of 3-D Florescence Microscopy 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8" name="Shape 41"/>
          <p:cNvSpPr txBox="1">
            <a:spLocks/>
          </p:cNvSpPr>
          <p:nvPr/>
        </p:nvSpPr>
        <p:spPr>
          <a:xfrm>
            <a:off x="365760" y="595134"/>
            <a:ext cx="8534400" cy="264684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1024x1024x17 voxels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3x3x3 Gaussian blur kernel, std. </a:t>
            </a:r>
            <a:r>
              <a:rPr lang="en-US" sz="2000" b="0" dirty="0" err="1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dev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= 0.05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5 dB additive Gaussian noise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Optimized regularization parameter 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3523543"/>
            <a:ext cx="3810000" cy="28208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581400" y="63627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original dataset (z-slice)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choco\Desktop\export_fig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324600"/>
            <a:ext cx="4558554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Blurred + Noisy (slice, zoomed)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86200" y="1143001"/>
            <a:ext cx="672354" cy="12191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15237" y="5181600"/>
            <a:ext cx="1120587" cy="79337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2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41"/>
          <p:cNvSpPr txBox="1">
            <a:spLocks/>
          </p:cNvSpPr>
          <p:nvPr/>
        </p:nvSpPr>
        <p:spPr>
          <a:xfrm>
            <a:off x="365760" y="1280158"/>
            <a:ext cx="8534400" cy="19202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Promotes recons with sparse gradient &lt;-&gt; piecewise constant regions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Advantages: fast algorithms, easy to implement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Disadvantages: </a:t>
            </a:r>
            <a:r>
              <a:rPr lang="en" sz="2000" b="0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loss of detail at high accelerations</a:t>
            </a:r>
            <a:endParaRPr lang="en" sz="2000" b="0" dirty="0">
              <a:solidFill>
                <a:srgbClr val="FFFF5B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" sz="20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Ex: 3-D MRA dataset, 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5</a:t>
            </a:r>
            <a:r>
              <a:rPr lang="en-US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-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fold acceleration, random </a:t>
            </a:r>
            <a:r>
              <a:rPr lang="en-US" sz="2000" b="0" i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k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-space samples</a:t>
            </a:r>
            <a:endParaRPr lang="en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Total Variation (TV) penalty for CS-MRI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6207690"/>
            <a:ext cx="326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Fully-sampled (MIP)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206201"/>
            <a:ext cx="326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TV recon, 5x </a:t>
            </a:r>
            <a:r>
              <a:rPr lang="en-US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accel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., SNR = 13.87 dB 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pic>
        <p:nvPicPr>
          <p:cNvPr id="8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0934"/>
            <a:ext cx="3808015" cy="28560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7" name="Picture 2" descr="C:\Users\choco\Desktop\export_fig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350934"/>
            <a:ext cx="3807023" cy="28552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805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4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324600"/>
            <a:ext cx="41148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TV </a:t>
            </a:r>
            <a:r>
              <a:rPr lang="en-US" sz="2400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deblurred</a:t>
            </a: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 (slice, zoomed) 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86200" y="1143001"/>
            <a:ext cx="672354" cy="12191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115237" y="5181600"/>
            <a:ext cx="1120587" cy="79337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= 14.50 dB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324600"/>
            <a:ext cx="4724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HDTV3 </a:t>
            </a:r>
            <a:r>
              <a:rPr lang="en-US" sz="2400" dirty="0" err="1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deblurred</a:t>
            </a: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 (slice, zoomed)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86200" y="1143001"/>
            <a:ext cx="672354" cy="1219199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115237" y="5181600"/>
            <a:ext cx="1120587" cy="79337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= 15.23 dB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3-D Compressed Sensing MRA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8" name="Shape 41"/>
          <p:cNvSpPr txBox="1">
            <a:spLocks/>
          </p:cNvSpPr>
          <p:nvPr/>
        </p:nvSpPr>
        <p:spPr>
          <a:xfrm>
            <a:off x="365760" y="617846"/>
            <a:ext cx="8534400" cy="3877954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512x512x76 voxel MRA dataset obtained from </a:t>
            </a:r>
            <a:r>
              <a:rPr lang="en-US" sz="2000" b="0" dirty="0" err="1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physiobank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(see ref. [6]) 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Simulated single coil acquisition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Retroactively </a:t>
            </a:r>
            <a:r>
              <a:rPr lang="en-US" sz="2000" b="0" dirty="0" err="1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undersampled</a:t>
            </a:r>
            <a:r>
              <a:rPr lang="en-US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at 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1.5-fold acceleration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Random Gaussian sampling of k-space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5 dB additive Gaussian noise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Optimized regularization parameter 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1195" y="6153141"/>
            <a:ext cx="246430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MIP of original MRA dataset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pic>
        <p:nvPicPr>
          <p:cNvPr id="11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46885"/>
            <a:ext cx="3429000" cy="25717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666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7956376" y="1196752"/>
            <a:ext cx="144016" cy="1440160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99992" y="4077072"/>
            <a:ext cx="1008112" cy="115212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3645024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a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162880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b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3059832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Fully-sampled (MIP)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7956376" y="1196752"/>
            <a:ext cx="144016" cy="1440160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499992" y="4077072"/>
            <a:ext cx="1008112" cy="115212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3645024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a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162880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b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= 14.53 dB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24600"/>
            <a:ext cx="38862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TV recon, 1.5x </a:t>
            </a:r>
            <a:r>
              <a:rPr lang="en-US" sz="2400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accel</a:t>
            </a: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. (MIP) 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hoco\Documents\MATLAB\HDTV3D_CPU\results\acc5_HDT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7956376" y="1196752"/>
            <a:ext cx="144016" cy="1440160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499992" y="4077072"/>
            <a:ext cx="1008112" cy="115212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3645024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a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162880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b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01223"/>
            <a:ext cx="4038600" cy="74312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24600"/>
            <a:ext cx="44958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HDTV2 recon, 1.5x </a:t>
            </a:r>
            <a:r>
              <a:rPr lang="en-US" sz="2400" dirty="0" err="1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accel</a:t>
            </a: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. (MIP) 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</a:t>
            </a:r>
            <a:r>
              <a:rPr lang="en-US" sz="2400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= </a:t>
            </a: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15.11 dB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707904" y="5589240"/>
            <a:ext cx="936104" cy="93610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47664" y="3212976"/>
            <a:ext cx="216024" cy="1368152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a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24600"/>
            <a:ext cx="3059832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Fully-sampled (MIP)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707904" y="5589240"/>
            <a:ext cx="936104" cy="93610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47664" y="3212976"/>
            <a:ext cx="216024" cy="1368152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a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= 13.87 dB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38862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TV recon, 1.5x </a:t>
            </a:r>
            <a:r>
              <a:rPr lang="en-US" sz="2400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accel</a:t>
            </a: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. (MIP) 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707904" y="5589240"/>
            <a:ext cx="936104" cy="93610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47664" y="3212976"/>
            <a:ext cx="216024" cy="1368152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a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</a:t>
            </a:r>
            <a:r>
              <a:rPr lang="en-US" sz="2400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= 14.23 </a:t>
            </a: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dB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44958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HDTV2 recon, 1.5x </a:t>
            </a:r>
            <a:r>
              <a:rPr lang="en-US" sz="2400" dirty="0" err="1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accel</a:t>
            </a: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. (MIP) 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hoco\Desktop\export_fig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11960" y="2492896"/>
            <a:ext cx="1440160" cy="7920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15816" y="3284984"/>
            <a:ext cx="288032" cy="115212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732240" y="4653136"/>
            <a:ext cx="288032" cy="1080120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99592" y="4005064"/>
            <a:ext cx="504056" cy="115212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b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24600"/>
            <a:ext cx="3059832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Fully-sampled (MIP)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505200" y="5589241"/>
            <a:ext cx="1138808" cy="65559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24000" y="3212976"/>
            <a:ext cx="239688" cy="120662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172200" y="846137"/>
            <a:ext cx="459649" cy="1219200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0"/>
            <a:ext cx="2263559" cy="1697669"/>
            <a:chOff x="0" y="0"/>
            <a:chExt cx="2263559" cy="1697669"/>
          </a:xfrm>
        </p:grpSpPr>
        <p:pic>
          <p:nvPicPr>
            <p:cNvPr id="17" name="Picture 2" descr="C:\Users\choco\Desktop\export_fig\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263559" cy="169766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143000" y="609600"/>
              <a:ext cx="546054" cy="475298"/>
            </a:xfrm>
            <a:prstGeom prst="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6324600"/>
            <a:ext cx="29718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Fully-sampled (MIP)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11960" y="2492896"/>
            <a:ext cx="1440160" cy="7920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915816" y="3284984"/>
            <a:ext cx="288032" cy="115212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32240" y="4653136"/>
            <a:ext cx="288032" cy="1080120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99592" y="4005064"/>
            <a:ext cx="504056" cy="115212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b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= 14.53 dB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24600"/>
            <a:ext cx="38862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TV recon, 1.5x </a:t>
            </a:r>
            <a:r>
              <a:rPr lang="en-US" sz="2400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accel</a:t>
            </a: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. (MIP) 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11960" y="2492896"/>
            <a:ext cx="1440160" cy="7920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915816" y="3284984"/>
            <a:ext cx="288032" cy="115212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32240" y="4653136"/>
            <a:ext cx="288032" cy="1080120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99592" y="4005064"/>
            <a:ext cx="504056" cy="115212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FF00"/>
                </a:solidFill>
              </a:rPr>
              <a:t>b</a:t>
            </a:r>
            <a:endParaRPr lang="en-US" sz="6600" b="1" dirty="0">
              <a:solidFill>
                <a:srgbClr val="00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324600"/>
            <a:ext cx="44958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HDTV2 recon, 1.5x </a:t>
            </a:r>
            <a:r>
              <a:rPr lang="en-US" sz="2400" dirty="0" err="1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accel</a:t>
            </a: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. (MIP) 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</a:t>
            </a:r>
            <a:r>
              <a:rPr lang="en-US" sz="2400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= </a:t>
            </a: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15.11 dB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685800" y="2111125"/>
            <a:ext cx="7772400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Conclusion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685800" y="3786739"/>
            <a:ext cx="7772400" cy="104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Summary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8" name="Shape 41"/>
          <p:cNvSpPr txBox="1">
            <a:spLocks/>
          </p:cNvSpPr>
          <p:nvPr/>
        </p:nvSpPr>
        <p:spPr>
          <a:xfrm>
            <a:off x="365760" y="547599"/>
            <a:ext cx="8534400" cy="326240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We extended the HDTV penalties to 3-D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Implemented efficiently: quadrature, </a:t>
            </a:r>
            <a:r>
              <a:rPr lang="en-US" sz="2000" b="0" dirty="0" err="1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steerabililty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, alternating minimize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HDTV outperformed TV in our 3-D image recovery experiments</a:t>
            </a:r>
          </a:p>
          <a:p>
            <a:pPr marL="342900" lvl="2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3-D HDTV2 showed promising application to CS-MRI recovery</a:t>
            </a:r>
          </a:p>
          <a:p>
            <a:pPr marL="342900" lvl="2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3-D HDTV3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denoising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and </a:t>
            </a:r>
            <a:r>
              <a:rPr lang="en-US" sz="2000" b="0" dirty="0" err="1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deblurring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1"/>
          <p:cNvSpPr txBox="1">
            <a:spLocks/>
          </p:cNvSpPr>
          <p:nvPr/>
        </p:nvSpPr>
        <p:spPr>
          <a:xfrm>
            <a:off x="365760" y="533400"/>
            <a:ext cx="8534400" cy="313929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MATLAB implementation available at:</a:t>
            </a:r>
          </a:p>
          <a:p>
            <a:pPr lvl="4" indent="0">
              <a:lnSpc>
                <a:spcPct val="200000"/>
              </a:lnSpc>
              <a:buClr>
                <a:schemeClr val="tx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CBIG Website</a:t>
            </a:r>
            <a:r>
              <a:rPr lang="en-US" sz="18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: </a:t>
            </a:r>
            <a:r>
              <a:rPr lang="en-US" sz="1800" b="0" u="sng" dirty="0" smtClean="0">
                <a:solidFill>
                  <a:srgbClr val="00B0F0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http://research.engineering.uiowa.edu/cbig</a:t>
            </a:r>
          </a:p>
          <a:p>
            <a:pPr lvl="6" indent="0">
              <a:lnSpc>
                <a:spcPct val="200000"/>
              </a:lnSpc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	</a:t>
            </a:r>
            <a:r>
              <a:rPr lang="en-US" sz="18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          </a:t>
            </a:r>
            <a:r>
              <a:rPr lang="en-US" sz="18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              </a:t>
            </a:r>
            <a:r>
              <a:rPr lang="en-US" sz="18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</a:t>
            </a:r>
            <a:r>
              <a:rPr lang="en-US" sz="1800" b="0" u="sng" dirty="0" smtClean="0">
                <a:solidFill>
                  <a:srgbClr val="00B0F0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http://github.com/cbig-iowa/hdtv</a:t>
            </a:r>
          </a:p>
          <a:p>
            <a:pPr marL="342900" lvl="5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lvl="5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               plug-in for 3-D HDTV </a:t>
            </a:r>
            <a:r>
              <a:rPr lang="en-US" sz="2000" b="0" dirty="0" err="1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denoising</a:t>
            </a: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(in development)</a:t>
            </a:r>
            <a:endParaRPr lang="en-US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69" y="2949388"/>
            <a:ext cx="2641631" cy="708212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Code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59" y="1828800"/>
            <a:ext cx="1543050" cy="6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Acknowledgements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8" name="Shape 41"/>
          <p:cNvSpPr txBox="1">
            <a:spLocks/>
          </p:cNvSpPr>
          <p:nvPr/>
        </p:nvSpPr>
        <p:spPr>
          <a:xfrm>
            <a:off x="356795" y="685800"/>
            <a:ext cx="8534400" cy="2277516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Hans Johnson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Supported by grants: </a:t>
            </a:r>
            <a:r>
              <a:rPr lang="en-US" sz="14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/>
            </a:r>
            <a:br>
              <a:rPr lang="en-US" sz="14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r>
              <a:rPr lang="en-US" sz="14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NSF </a:t>
            </a:r>
            <a:r>
              <a:rPr lang="en-US" sz="14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CCF-0844812, </a:t>
            </a:r>
            <a:r>
              <a:rPr lang="en-US" sz="14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	NSF CCF-1116067</a:t>
            </a:r>
            <a:r>
              <a:rPr lang="en-US" sz="14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, </a:t>
            </a:r>
            <a:br>
              <a:rPr lang="en-US" sz="14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r>
              <a:rPr lang="en-US" sz="14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NIH </a:t>
            </a:r>
            <a:r>
              <a:rPr lang="en-US" sz="14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1R21HL109710-01A1, </a:t>
            </a:r>
            <a:r>
              <a:rPr lang="en-US" sz="14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	ACS </a:t>
            </a:r>
            <a:r>
              <a:rPr lang="en-US" sz="14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RSG-11-267-01-CCE, </a:t>
            </a:r>
            <a:r>
              <a:rPr lang="en-US" sz="14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and 	ONR-N000141310202</a:t>
            </a:r>
            <a:r>
              <a:rPr lang="en-US" sz="14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.</a:t>
            </a:r>
            <a:endParaRPr lang="en-US" sz="14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81000" y="3291840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References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5" name="Shape 41"/>
          <p:cNvSpPr txBox="1">
            <a:spLocks/>
          </p:cNvSpPr>
          <p:nvPr/>
        </p:nvSpPr>
        <p:spPr>
          <a:xfrm>
            <a:off x="381000" y="4011841"/>
            <a:ext cx="8534400" cy="276995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[1] </a:t>
            </a: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Hu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, Y., &amp; Jacob, M. (2012). HDTV regularization for image recovery. </a:t>
            </a:r>
            <a:r>
              <a:rPr lang="en-US" sz="1200" b="0" i="1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IEEE TIP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, </a:t>
            </a:r>
            <a:r>
              <a:rPr lang="en-US" sz="1200" b="0" i="1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21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(5), </a:t>
            </a: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2559-2571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[2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] </a:t>
            </a: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Hu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, Y.,  </a:t>
            </a:r>
            <a:r>
              <a:rPr lang="en-US" sz="1200" b="0" dirty="0" err="1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Ongie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, G., </a:t>
            </a:r>
            <a:r>
              <a:rPr lang="en-US" sz="1200" b="0" dirty="0" err="1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Ramani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, S., &amp; Jacob, M. (2014).  Generalized Higher degree total variation (HDTV). IEEE </a:t>
            </a: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TIP 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(in press</a:t>
            </a: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).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[3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] </a:t>
            </a:r>
            <a:r>
              <a:rPr lang="en-US" sz="1200" b="0" dirty="0" err="1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Lefkimmiatis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, S., Ward, J. P., &amp; Unser, M. (2013). Hessian </a:t>
            </a:r>
            <a:r>
              <a:rPr lang="en-US" sz="1200" b="0" dirty="0" err="1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Schatten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-Norm Regularization for Linear </a:t>
            </a: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Inverse 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Problems. IEEE  </a:t>
            </a: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	TIP</a:t>
            </a:r>
            <a:r>
              <a:rPr lang="en-US" sz="12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, 22, 1873-1888.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en-US" sz="12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[5] </a:t>
            </a:r>
            <a:r>
              <a:rPr lang="en-US" sz="1200" b="0" kern="12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V.I. </a:t>
            </a:r>
            <a:r>
              <a:rPr lang="en-US" sz="1200" b="0" kern="1200" dirty="0" err="1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Lebedev</a:t>
            </a:r>
            <a:r>
              <a:rPr lang="en-US" sz="1200" b="0" kern="12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, and D.N. </a:t>
            </a:r>
            <a:r>
              <a:rPr lang="en-US" sz="1200" b="0" kern="1200" dirty="0" err="1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Laikov</a:t>
            </a:r>
            <a:r>
              <a:rPr lang="en-US" sz="1200" b="0" kern="12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 (1999). A quadrature formula for the sphere of the 131</a:t>
            </a:r>
            <a:r>
              <a:rPr lang="en-US" sz="1200" b="0" kern="1200" baseline="300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st</a:t>
            </a:r>
            <a:r>
              <a:rPr lang="en-US" sz="1200" b="0" kern="12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 algebraic order of accuracy. </a:t>
            </a:r>
            <a:r>
              <a:rPr lang="en-US" sz="1200" b="0" kern="1200" dirty="0" err="1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Doklady</a:t>
            </a:r>
            <a:r>
              <a:rPr lang="en-US" sz="1200" b="0" kern="12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	Mathematics</a:t>
            </a:r>
            <a:r>
              <a:rPr lang="en-US" sz="1200" b="0" kern="12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, Vol. 59, No. 3, pp. 477-481</a:t>
            </a:r>
            <a:r>
              <a:rPr lang="en-US" sz="1200" b="0" kern="12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.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en-US" sz="1200" b="0" kern="12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[6] </a:t>
            </a:r>
            <a:r>
              <a:rPr lang="en-US" sz="1200" b="0" kern="1200" dirty="0" err="1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Physiobank</a:t>
            </a:r>
            <a:r>
              <a:rPr lang="en-US" sz="1200" b="0" kern="12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: http://physionet.org/physiobank/database/images</a:t>
            </a:r>
            <a:r>
              <a:rPr lang="en-US" sz="1200" b="0" kern="12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/,</a:t>
            </a:r>
            <a:endParaRPr lang="en-US" sz="1200" b="0" kern="1200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624" y="3429000"/>
            <a:ext cx="914400" cy="914400"/>
          </a:xfrm>
          <a:prstGeom prst="rect">
            <a:avLst/>
          </a:prstGeom>
        </p:spPr>
        <p:txBody>
          <a:bodyPr wrap="none" lIns="91425" tIns="91425" rIns="91425" bIns="91425" rtlCol="0" anchor="b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0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250824" y="304800"/>
            <a:ext cx="3902576" cy="144653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algn="ctr"/>
            <a:r>
              <a:rPr lang="en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Thank Y</a:t>
            </a:r>
            <a:r>
              <a:rPr lang="en-US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o</a:t>
            </a:r>
            <a:r>
              <a:rPr lang="en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u! </a:t>
            </a:r>
            <a:endParaRPr lang="en-US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3600" y="1148912"/>
            <a:ext cx="4846370" cy="1739064"/>
            <a:chOff x="3682164" y="381000"/>
            <a:chExt cx="4846370" cy="1739064"/>
          </a:xfrm>
        </p:grpSpPr>
        <p:pic>
          <p:nvPicPr>
            <p:cNvPr id="5" name="Picture 2" descr="C:\Users\choco\Desktop\export_fig\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82164" y="381000"/>
              <a:ext cx="2318752" cy="173906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6" name="Picture 2" descr="C:\Users\choco\Desktop\export_fig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09782" y="381000"/>
              <a:ext cx="2318752" cy="173906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5924716" y="1250532"/>
              <a:ext cx="424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682164" y="1802582"/>
              <a:ext cx="17748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TV</a:t>
              </a:r>
              <a:endPara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09782" y="1812287"/>
              <a:ext cx="2318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Open Sans" pitchFamily="34" charset="0"/>
                </a:rPr>
                <a:t>HDTV</a:t>
              </a:r>
              <a:endParaRPr lang="en-US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endParaRPr>
            </a:p>
          </p:txBody>
        </p:sp>
      </p:grpSp>
      <p:sp>
        <p:nvSpPr>
          <p:cNvPr id="11" name="Shape 23"/>
          <p:cNvSpPr txBox="1">
            <a:spLocks/>
          </p:cNvSpPr>
          <p:nvPr/>
        </p:nvSpPr>
        <p:spPr>
          <a:xfrm>
            <a:off x="2009274" y="438150"/>
            <a:ext cx="5105400" cy="628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16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Higher Degree Total Variation for 3-D Image Recovery</a:t>
            </a:r>
            <a:endParaRPr lang="en" sz="16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315306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4"/>
            <a:r>
              <a:rPr lang="en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Code: </a:t>
            </a:r>
            <a:br>
              <a:rPr lang="en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r>
              <a:rPr lang="en-US" u="sng" dirty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http://</a:t>
            </a:r>
            <a:r>
              <a:rPr lang="en-US" u="sng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research.engineering.uiowa.edu/cbig</a:t>
            </a:r>
            <a:r>
              <a:rPr lang="en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/>
            </a:r>
            <a:br>
              <a:rPr lang="en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r>
              <a:rPr lang="en-US" u="sng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http://github.com/cbig-iowa/hdtv</a:t>
            </a:r>
            <a:endParaRPr lang="en" dirty="0" smtClean="0">
              <a:solidFill>
                <a:srgbClr val="FFFF5B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lvl="0"/>
            <a:endParaRPr lang="en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r>
              <a:rPr lang="en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Contact Info:</a:t>
            </a:r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/>
            </a:r>
            <a:b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r>
              <a:rPr lang="en" i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Greg Ongie</a:t>
            </a:r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	( </a:t>
            </a:r>
            <a:r>
              <a:rPr lang="en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gregory-ongie@uiowa.edu </a:t>
            </a:r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)</a:t>
            </a:r>
            <a:r>
              <a:rPr lang="en" dirty="0" smtClean="0">
                <a:solidFill>
                  <a:srgbClr val="FFFF5B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 </a:t>
            </a:r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/>
            </a:r>
            <a:b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Graduate Research Assistant</a:t>
            </a:r>
          </a:p>
          <a:p>
            <a:pPr lvl="0"/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Computational Biomedical Imaging Group</a:t>
            </a:r>
            <a:b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/>
            </a:r>
            <a:b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Department of Mathematics </a:t>
            </a:r>
          </a:p>
          <a:p>
            <a:pPr lvl="0"/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University of Iowa</a:t>
            </a:r>
          </a:p>
          <a:p>
            <a:pPr lvl="0"/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14 MacLean Hall</a:t>
            </a:r>
          </a:p>
          <a:p>
            <a:pPr lvl="0"/>
            <a:r>
              <a:rPr lang="en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Iowa City, Iowa 52245</a:t>
            </a:r>
          </a:p>
          <a:p>
            <a:endParaRPr lang="en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lvl="0"/>
            <a:endParaRPr lang="en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5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3505200" y="5589241"/>
            <a:ext cx="1138808" cy="65559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24000" y="3212976"/>
            <a:ext cx="239688" cy="120662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172200" y="846137"/>
            <a:ext cx="459649" cy="1219200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0" y="0"/>
            <a:ext cx="2263559" cy="1697669"/>
            <a:chOff x="0" y="0"/>
            <a:chExt cx="2263559" cy="1697669"/>
          </a:xfrm>
        </p:grpSpPr>
        <p:pic>
          <p:nvPicPr>
            <p:cNvPr id="19" name="Picture 2" descr="C:\Users\choco\Desktop\export_fig\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263559" cy="169766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1143000" y="609600"/>
              <a:ext cx="546054" cy="475298"/>
            </a:xfrm>
            <a:prstGeom prst="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= 13.87 dB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24600"/>
            <a:ext cx="36576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TV recon, 5x </a:t>
            </a:r>
            <a:r>
              <a:rPr lang="en-US" sz="2400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accel</a:t>
            </a:r>
            <a:r>
              <a:rPr lang="en-US" sz="240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. (MIP)</a:t>
            </a:r>
            <a:endParaRPr lang="en-US" sz="240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Users\choco\Desktop\export_fig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505200" y="5589241"/>
            <a:ext cx="1138808" cy="65559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24000" y="3212976"/>
            <a:ext cx="239688" cy="1206624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172200" y="846137"/>
            <a:ext cx="459649" cy="1219200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0" y="0"/>
            <a:ext cx="2263559" cy="1697669"/>
            <a:chOff x="0" y="0"/>
            <a:chExt cx="2263559" cy="1697669"/>
          </a:xfrm>
        </p:grpSpPr>
        <p:pic>
          <p:nvPicPr>
            <p:cNvPr id="23" name="Picture 2" descr="C:\Users\choco\Desktop\export_fig\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263559" cy="169766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sp>
          <p:nvSpPr>
            <p:cNvPr id="24" name="Rectangle 23"/>
            <p:cNvSpPr/>
            <p:nvPr/>
          </p:nvSpPr>
          <p:spPr>
            <a:xfrm>
              <a:off x="1143000" y="609600"/>
              <a:ext cx="546054" cy="475298"/>
            </a:xfrm>
            <a:prstGeom prst="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6324600"/>
            <a:ext cx="48768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Proposed method, 5x </a:t>
            </a:r>
            <a:r>
              <a:rPr lang="en-US" sz="2400" dirty="0" err="1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accel</a:t>
            </a: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. (MIP) 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5600" y="6324600"/>
            <a:ext cx="2438400" cy="533400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SNR </a:t>
            </a:r>
            <a:r>
              <a:rPr lang="en-US" sz="2400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= 14.23 </a:t>
            </a:r>
            <a:r>
              <a:rPr lang="en-US" sz="2400" dirty="0" smtClean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dB</a:t>
            </a:r>
            <a:endParaRPr lang="en-US" sz="2400" dirty="0">
              <a:solidFill>
                <a:srgbClr val="FFFF5B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533400" y="2133600"/>
            <a:ext cx="7772400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6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 Condensed" pitchFamily="34" charset="0"/>
              </a:rPr>
              <a:t>Higher Degree Total Variation (HDTV) in 2-D</a:t>
            </a:r>
            <a:endParaRPr lang="en" sz="36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698" y="1965960"/>
            <a:ext cx="9144000" cy="3200400"/>
          </a:xfrm>
          <a:prstGeom prst="rect">
            <a:avLst/>
          </a:prstGeom>
          <a:solidFill>
            <a:srgbClr val="1D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77"/>
          <p:cNvSpPr txBox="1">
            <a:spLocks/>
          </p:cNvSpPr>
          <p:nvPr/>
        </p:nvSpPr>
        <p:spPr>
          <a:xfrm>
            <a:off x="365760" y="5410200"/>
            <a:ext cx="8787938" cy="14915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" sz="20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" sz="2000" b="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Promotes sparse higher degree directional derivatives</a:t>
            </a:r>
          </a:p>
          <a:p>
            <a:pPr marL="342900" lvl="2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Rotation- </a:t>
            </a:r>
            <a:r>
              <a:rPr lang="en" sz="2000" b="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and translation-invariant, preserves </a:t>
            </a: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edges, convex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" sz="2000" b="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20" name="Shape 77"/>
          <p:cNvSpPr txBox="1">
            <a:spLocks/>
          </p:cNvSpPr>
          <p:nvPr/>
        </p:nvSpPr>
        <p:spPr>
          <a:xfrm>
            <a:off x="365760" y="822960"/>
            <a:ext cx="8229600" cy="99208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Family of penalties for general inverse problems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HDTV generalizes TV to higher degree derivatives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Higher Degree Total Variation (HDTV) penalties in 2-D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140717" y="3200400"/>
            <a:ext cx="7824758" cy="579501"/>
            <a:chOff x="1140717" y="3200400"/>
            <a:chExt cx="7824758" cy="579501"/>
          </a:xfrm>
        </p:grpSpPr>
        <p:sp>
          <p:nvSpPr>
            <p:cNvPr id="13" name="TextBox 12"/>
            <p:cNvSpPr txBox="1"/>
            <p:nvPr/>
          </p:nvSpPr>
          <p:spPr>
            <a:xfrm>
              <a:off x="4917572" y="3360709"/>
              <a:ext cx="40479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5B"/>
                  </a:solidFill>
                  <a:latin typeface="Roboto Medium" pitchFamily="2" charset="0"/>
                  <a:ea typeface="Roboto Medium" pitchFamily="2" charset="0"/>
                </a:rPr>
                <a:t>L</a:t>
              </a:r>
              <a:r>
                <a:rPr lang="en-US" baseline="30000" dirty="0" smtClean="0">
                  <a:solidFill>
                    <a:srgbClr val="FFFF5B"/>
                  </a:solidFill>
                  <a:latin typeface="Roboto Medium" pitchFamily="2" charset="0"/>
                  <a:ea typeface="Roboto Medium" pitchFamily="2" charset="0"/>
                </a:rPr>
                <a:t>1</a:t>
              </a:r>
              <a:r>
                <a:rPr lang="en-US" dirty="0" smtClean="0">
                  <a:solidFill>
                    <a:srgbClr val="FFFF5B"/>
                  </a:solidFill>
                  <a:latin typeface="Roboto Medium" pitchFamily="2" charset="0"/>
                  <a:ea typeface="Roboto Medium" pitchFamily="2" charset="0"/>
                </a:rPr>
                <a:t>-norm of all n</a:t>
              </a:r>
              <a:r>
                <a:rPr lang="en-US" baseline="30000" dirty="0" smtClean="0">
                  <a:solidFill>
                    <a:srgbClr val="FFFF5B"/>
                  </a:solidFill>
                  <a:latin typeface="Roboto Medium" pitchFamily="2" charset="0"/>
                  <a:ea typeface="Roboto Medium" pitchFamily="2" charset="0"/>
                </a:rPr>
                <a:t>th</a:t>
              </a:r>
              <a:r>
                <a:rPr lang="en-US" dirty="0" smtClean="0">
                  <a:solidFill>
                    <a:srgbClr val="FFFF5B"/>
                  </a:solidFill>
                  <a:latin typeface="Roboto Medium" pitchFamily="2" charset="0"/>
                  <a:ea typeface="Roboto Medium" pitchFamily="2" charset="0"/>
                </a:rPr>
                <a:t> degree directional derivatives</a:t>
              </a:r>
              <a:endParaRPr lang="en-US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717" y="3200400"/>
              <a:ext cx="3320987" cy="579501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6947154" cy="5795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81200" y="2428187"/>
            <a:ext cx="1828991" cy="229743"/>
            <a:chOff x="1981200" y="2428187"/>
            <a:chExt cx="1828991" cy="229743"/>
          </a:xfrm>
        </p:grpSpPr>
        <p:pic>
          <p:nvPicPr>
            <p:cNvPr id="59" name="Picture 5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2428187"/>
              <a:ext cx="838391" cy="22974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2429901"/>
              <a:ext cx="860679" cy="22802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239900"/>
            <a:ext cx="1709357" cy="579501"/>
          </a:xfrm>
          <a:prstGeom prst="rect">
            <a:avLst/>
          </a:prstGeom>
          <a:solidFill>
            <a:srgbClr val="1D1C30"/>
          </a:solidFill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252806"/>
            <a:ext cx="1709357" cy="579501"/>
          </a:xfrm>
          <a:prstGeom prst="rect">
            <a:avLst/>
          </a:prstGeom>
          <a:solidFill>
            <a:srgbClr val="1D1C30"/>
          </a:solidFill>
        </p:spPr>
      </p:pic>
      <p:grpSp>
        <p:nvGrpSpPr>
          <p:cNvPr id="61" name="Group 60"/>
          <p:cNvGrpSpPr/>
          <p:nvPr/>
        </p:nvGrpSpPr>
        <p:grpSpPr>
          <a:xfrm>
            <a:off x="3727319" y="2043992"/>
            <a:ext cx="3115084" cy="670411"/>
            <a:chOff x="3727319" y="2043992"/>
            <a:chExt cx="3115084" cy="670411"/>
          </a:xfrm>
        </p:grpSpPr>
        <p:sp>
          <p:nvSpPr>
            <p:cNvPr id="63" name="TextBox 62"/>
            <p:cNvSpPr txBox="1"/>
            <p:nvPr/>
          </p:nvSpPr>
          <p:spPr>
            <a:xfrm>
              <a:off x="4876800" y="2043992"/>
              <a:ext cx="1965603" cy="307777"/>
            </a:xfrm>
            <a:prstGeom prst="rect">
              <a:avLst/>
            </a:prstGeom>
            <a:solidFill>
              <a:srgbClr val="1D1C3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5B"/>
                  </a:solidFill>
                  <a:latin typeface="Roboto Medium" pitchFamily="2" charset="0"/>
                  <a:ea typeface="Roboto Medium" pitchFamily="2" charset="0"/>
                </a:rPr>
                <a:t>directional derivatives</a:t>
              </a:r>
              <a:endParaRPr lang="en-US" dirty="0">
                <a:solidFill>
                  <a:srgbClr val="FFFF5B"/>
                </a:solidFill>
                <a:latin typeface="Roboto Medium" pitchFamily="2" charset="0"/>
                <a:ea typeface="Roboto Medium" pitchFamily="2" charset="0"/>
              </a:endParaRPr>
            </a:p>
          </p:txBody>
        </p:sp>
        <p:sp>
          <p:nvSpPr>
            <p:cNvPr id="64" name="Line Callout 1 63"/>
            <p:cNvSpPr/>
            <p:nvPr/>
          </p:nvSpPr>
          <p:spPr>
            <a:xfrm flipH="1">
              <a:off x="3727319" y="2370712"/>
              <a:ext cx="365093" cy="343691"/>
            </a:xfrm>
            <a:prstGeom prst="borderCallout1">
              <a:avLst>
                <a:gd name="adj1" fmla="val 18750"/>
                <a:gd name="adj2" fmla="val -8333"/>
                <a:gd name="adj3" fmla="val -43889"/>
                <a:gd name="adj4" fmla="val -227255"/>
              </a:avLst>
            </a:prstGeom>
            <a:noFill/>
            <a:ln w="12700">
              <a:solidFill>
                <a:srgbClr val="FFF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622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815048"/>
            <a:ext cx="9144000" cy="5042951"/>
          </a:xfrm>
          <a:prstGeom prst="rect">
            <a:avLst/>
          </a:prstGeom>
          <a:solidFill>
            <a:srgbClr val="1D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6000" y="1905000"/>
            <a:ext cx="656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2-D TV Comparison. 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SNR (in dB) of recovered images with optimal reg. </a:t>
            </a:r>
            <a:r>
              <a:rPr lang="en-US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param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b="0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Comparison of HDTV and TV in 2-D</a:t>
            </a:r>
            <a:endParaRPr lang="en-US" sz="2400" b="0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76052"/>
              </p:ext>
            </p:extLst>
          </p:nvPr>
        </p:nvGraphicFramePr>
        <p:xfrm>
          <a:off x="836989" y="2219506"/>
          <a:ext cx="7576317" cy="1554480"/>
        </p:xfrm>
        <a:graphic>
          <a:graphicData uri="http://schemas.openxmlformats.org/drawingml/2006/table">
            <a:tbl>
              <a:tblPr firstRow="1" bandRow="1"/>
              <a:tblGrid>
                <a:gridCol w="1082331"/>
                <a:gridCol w="1082331"/>
                <a:gridCol w="1082331"/>
                <a:gridCol w="1082331"/>
                <a:gridCol w="1082331"/>
                <a:gridCol w="1082331"/>
                <a:gridCol w="1082331"/>
              </a:tblGrid>
              <a:tr h="310819"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Denoising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Deblurring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CS-MRI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2563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Lena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Brain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Cell2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Brain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Wrist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2563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TV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27.35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27.60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15.66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16.67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22.77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20.96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2563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HDTV2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27.65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28.05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16.19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22.82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21.20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</a:tr>
              <a:tr h="282563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HDTV3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27.45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28.30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16.17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17.20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22.53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21.02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solidFill>
                      <a:srgbClr val="FFF5A7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991" y="4297817"/>
            <a:ext cx="7576314" cy="2013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2661" y="3970107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SNR vs. CPU time of HDTV and TV.  </a:t>
            </a:r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(Hu</a:t>
            </a:r>
            <a:r>
              <a:rPr lang="en-US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, Y., &amp; Jacob, M. </a:t>
            </a:r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, 2012)</a:t>
            </a:r>
            <a:endParaRPr lang="en-US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4205" y="6367591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CS-MRI, 2x </a:t>
            </a:r>
            <a:r>
              <a:rPr lang="en-US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accel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6362265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CS-MRI,  4x </a:t>
            </a:r>
            <a:r>
              <a:rPr lang="en-US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accel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6360776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Denoising</a:t>
            </a:r>
            <a:r>
              <a:rPr lang="en-US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Open Sans" pitchFamily="34" charset="0"/>
              </a:rPr>
              <a:t>, SNR=15dB</a:t>
            </a:r>
            <a:endParaRPr lang="en-US" dirty="0">
              <a:solidFill>
                <a:schemeClr val="tx1"/>
              </a:solidFill>
              <a:latin typeface="Roboto Medium" pitchFamily="2" charset="0"/>
              <a:ea typeface="Roboto Medium" pitchFamily="2" charset="0"/>
              <a:cs typeface="Open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4400" y="1905000"/>
            <a:ext cx="1378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Hu</a:t>
            </a:r>
            <a:r>
              <a:rPr lang="en-US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" pitchFamily="34" charset="0"/>
              </a:rPr>
              <a:t>et al, 2014)</a:t>
            </a:r>
            <a:endParaRPr lang="en-US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" pitchFamily="34" charset="0"/>
            </a:endParaRPr>
          </a:p>
        </p:txBody>
      </p:sp>
      <p:sp>
        <p:nvSpPr>
          <p:cNvPr id="26" name="Shape 77"/>
          <p:cNvSpPr txBox="1">
            <a:spLocks/>
          </p:cNvSpPr>
          <p:nvPr/>
        </p:nvSpPr>
        <p:spPr>
          <a:xfrm>
            <a:off x="365760" y="822960"/>
            <a:ext cx="8229600" cy="99208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HDTV routinely outperforms TV for many image recovery problems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" sz="2000" b="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Modest increases in computation time (~2-4 fold)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green}{RGB}{120,255,120}&#10;\pagestyle{empty}&#10;\begin{document}&#10;\boldmath&#10;\textcolor{white}{&#10;\begin{align*}&#10;\textsf{ex:}\ \mathsf{\textsf{HDTV}\textcolor{lgreen}{2}(f)} &amp;  \mathsf{= \int_0^{2\pi} \|\textsf{cos}^2(\theta)\cdot \textcolor{lgreen}{f_{xx}}+\textsf{sin}(2\theta)\cdot \textcolor{lgreen}{f_{xy}} + \textsf{sin}^2(\theta)\cdot \textcolor{lgreen}{f_{yy}}\|_1\,d\theta}&#10;\end{align*}&#10;}&#10;\end{document}"/>
  <p:tag name="IGUANATEXSIZE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white}{&#10;\begin{align*}&#10;\mathsf{\textsf{HDTV}n(f)} &amp; \mathsf{= \textcolor{lyellow}{\int_{|u|=1}} \|\partial_{\textcolor{lyellow}{u}}^{n} f\|_1\,\textcolor{lyellow}{d\sigma(u)}}&#10;\end{align*}&#10;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white}{&#10;\begin{align*}&#10;\mathsf{|\partial_u^n f| = |\partial_{-u}^n f|}&#10;\end{align*}&#10;}&#10;\end{document}"/>
  <p:tag name="IGUANATEXSIZE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[usenames,dvipsnames]{color}&#10;\definecolor{lyellow}{RGB}{255,255,91}&#10;\definecolor{lblue}{RGB}{133,180,217}&#10;\pagestyle{empty}&#10;\begin{document}&#10;\boldmath&#10;\textcolor{white}{&#10;\[&#10;\mathsf{\textsf{HDTV}n(f) \approx \sum_{i=1}^K \textcolor{lblue}{w_i}\|\partial_{\textcolor{lyellow}{u_i}}^n f\|_1 }&#10;\]&#10;}&#10;\end{document}"/>
  <p:tag name="IGUANATEXSIZE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+ }&#10;\]&#10;}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\partial^2_u f }&#10;\]&#10;}&#10;\end{document}"/>
  <p:tag name="IGUANATEXSIZE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+ }&#10;\]&#10;}&#10;\end{document}"/>
  <p:tag name="IGUANATEXSIZE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=}&#10;\]&#10;}&#10;\end{document}"/>
  <p:tag name="IGUANATEXSIZE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\partial_{xz} f }&#10;\]&#10;}&#10;\end{document}"/>
  <p:tag name="IGUANATEXSIZE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2 u_{x}u_z \cdot}&#10;\]&#10;}&#10;\end{document}"/>
  <p:tag name="IGUANATEXSIZE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2 u_{y}u_z \cdot}&#10;\]&#10;}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lyellow}{&#10;\[&#10; \mathsf{\frac{1}{4}\int_0^{2\pi} \|\partial_{\theta} f\|_1\, d\theta}\\&#10;\]&#10;}&#10;\end{document}"/>
  <p:tag name="IGUANATEXSIZE" val="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\partial_{yz} f }&#10;\]&#10;}&#10;\end{document}"/>
  <p:tag name="IGUANATEXSIZE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2 u_x u_y \cdot}&#10;\]&#10;}&#10;\end{document}"/>
  <p:tag name="IGUANATEXSIZE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\partial_{xy} f }&#10;\]&#10;}&#10;\end{document}"/>
  <p:tag name="IGUANATEXSIZE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+ }&#10;\]&#10;}&#10;\end{document}"/>
  <p:tag name="IGUANATEXSIZE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u_z^2 \cdot}&#10;\]&#10;}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\partial_{zz} f }&#10;\]&#10;}&#10;\end{document}"/>
  <p:tag name="IGUANATEXSIZE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u_y^2 \cdot}&#10;\]&#10;}&#10;\end{document}"/>
  <p:tag name="IGUANATEXSIZE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\partial_{yy} f }&#10;\]&#10;}&#10;\end{document}"/>
  <p:tag name="IGUANATEXSIZE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+ }&#10;\]&#10;}&#10;\end{document}"/>
  <p:tag name="IGUANATEXSIZE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u_x^2 \cdot}&#10;\]&#10;}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white}{&#10;\[&#10; \mathsf{\frac{1}{4}\int_0^{2\pi} \|\partial_{\theta} f\|_1\, d\theta}\\&#10;\]&#10;}&#10;\end{document}"/>
  <p:tag name="IGUANATEXSIZE" val="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\partial_{xx} f }&#10;\]&#10;}&#10;\end{document}"/>
  <p:tag name="IGUANATEXSIZE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+ }&#10;\]&#10;}&#10;\end{document}"/>
  <p:tag name="IGUANATEXSIZE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\underset{x}{\textsf{min}}\ \|Ax-b\|_2^2 + \lambda \sum_{i=1}^K\|D_i x\|_1}&#10;\]&#10;}&#10;\end{document}"/>
  <p:tag name="IGUANATEXSIZE" val="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white}{&#10;\begin{align*}&#10;\mathsf{x}&amp; =  \textsf{ image }\\&#10;\mathsf{A}&amp; =  \textsf{ linear measurement operator }\\&#10;\mathsf{b}&amp; =  \textsf{ noisy measurement vector }\\&#10;\mathsf{D_i}&amp; =  \textsf{ directional derivative operators }\\&#10;\mathsf{\lambda}&amp; =  \textsf{ regularization parameter }&#10;\end{align*}&#10;}&#10;\end{document}"/>
  <p:tag name="IGUANATEXSIZE" val="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red}{RGB}{255,255,255}&#10;\pagestyle{empty}&#10;\begin{document}&#10;\boldmath&#10;\textcolor{white}{&#10;\[&#10;\mathsf{\underset{x,z}{\textsf{min}}\ \|Ax-b\|_2^2 + \lambda \sum_{i=1}^K\|z_i\|_1 + \frac{\lambda\textcolor{lred}{\beta}}{2} \|D_ix - z_i\|_2^2;\quad \textcolor{lred}{\beta\rightarrow\infty} }&#10;\]&#10;}&#10;\end{document}"/>
  <p:tag name="IGUANATEXSIZE" val="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green}{RGB}{255,255,255}&#10;\pagestyle{empty}&#10;\begin{document}&#10;\boldmath&#10;\textcolor{lgreen}{&#10;\begin{align*}&#10;\mathsf{\beta}&amp; =  \textsf{ continuation parameter}\\&#10;\end{align*}&#10;}&#10;\end{document}"/>
  <p:tag name="IGUANATEXSIZE" val="1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red}{RGB}{255,255,91}&#10;\pagestyle{empty}&#10;\begin{document}&#10;\boldmath&#10;\textcolor{white}{&#10;\[&#10;\mathsf{\underset{x,z}{\textsf{min}}\ \|Ax-b\|_2^2 + \lambda \sum_{i=1}^K\|z_i\|_1 + \frac{\lambda\textcolor{lred}{\beta}}{2} \|D_ix - z_i\|_2^2;\quad \textcolor{lred}{\beta\rightarrow\infty} }&#10;\]&#10;}&#10;\end{document}"/>
  <p:tag name="IGUANATEXSIZE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green}{RGB}{255,255,91}&#10;\pagestyle{empty}&#10;\begin{document}&#10;\boldmath&#10;\textcolor{lgreen}{&#10;\begin{align*}&#10;\mathsf{\beta}&amp; =  \textsf{ continuation parameter}\\&#10;\end{align*}&#10;}&#10;\end{document}"/>
  <p:tag name="IGUANATEXSIZE" val="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255}&#10;\pagestyle{empty}&#10;\begin{document}&#10;\boldmath&#10;\textcolor{white}{&#10;\[&#10;\mathsf{\underset{x,\textcolor{lyellow}{z}}{\textsf{min}}\ \|Ax-b\|_2^2 + \lambda \sum_{i=1}^K\|\textcolor{lyellow}{z_i}\|_1 \quad \textsf{subj. to}\quad D_ix = \textcolor{lyellow}{z_i}}&#10;\]&#10;}&#10;\end{document}"/>
  <p:tag name="IGUANATEXSIZE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255}&#10;\pagestyle{empty}&#10;\begin{document}&#10;\boldmath&#10;\textcolor{lyellow}{&#10;\begin{align*}&#10;\mathsf{z}&amp; =  \textsf{ auxiliary variable }\\&#10;\end{align*}&#10;}&#10;\end{document}"/>
  <p:tag name="IGUANATEXSIZE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white}{&#10;\[&#10;\mathsf{\|\nabla f\|_{\ell^2\ell^1}}  &#10;\]&#10;}&#10;\end{document}"/>
  <p:tag name="IGUANATEXSIZE" val="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lyellow}{&#10;\begin{align*}&#10;\mathsf{z}&amp; =  \textsf{ auxiliary variable }\\&#10;\end{align*}&#10;}&#10;\end{document}"/>
  <p:tag name="IGUANATEXSIZE" val="1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white}{&#10;\[&#10;\mathsf{\underset{x,\textcolor{lyellow}{z}}{\textsf{min}}\ \|Ax-b\|_2^2 + \lambda \sum_{i=1}^K\|\textcolor{lyellow}{z_i}\|_1 \quad \textsf{subj. to}\quad D_ix = \textcolor{lyellow}{z_i}}&#10;\]&#10;}&#10;\end{document}"/>
  <p:tag name="IGUANATEXSIZE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lyellow}{&#10;\begin{align*}&#10;\mathsf{z}&amp; =  \textsf{ auxiliary variable }\\&#10;\end{align*}&#10;}&#10;\end{document}"/>
  <p:tag name="IGUANATEXSIZE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white}{&#10;\[&#10;\mathsf{\textsf{TV}(f) = }&#10;\]&#10;}&#10;\end{document}"/>
  <p:tag name="IGUANATEXSIZE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definecolor{lyellow}{RGB}{255,255,91}&#10;\pagestyle{empty}&#10;\begin{document}&#10;\boldmath&#10;\textcolor{white}{&#10;\begin{align*}&#10;\textcolor{lyellow}{\mathsf{\Rightarrow\ \ \textsf{HDTV}n(f)}} &amp;  \textcolor{lyellow}{\mathsf{= \int_0^{2\pi} \|\partial^{\textcolor{lyellow}{n}}_{\theta} f\|_1\, d\theta}}\\&#10;\end{align*}&#10;}&#10;\end{document}"/>
  <p:tag name="IGUANATEXSIZE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0.63 \cdot \textsf{HS}_1(f) \leq \textsf{HDTV2}(f) \leq \textsf{HS}_1(f) }&#10;\]&#10;}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0.63 \cdot \textsf{HS}_1(f) \leq \textsf{HDTV2}(f) \leq \textsf{HS}_1(f) }&#10;\]&#10;}&#10;\end{document}"/>
  <p:tag name="IGUANATEXSIZE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white}{&#10;\[&#10;\mathsf{ 0.63 \cdot \textsf{HS}_1(f) \leq \textsf{HDTV2}(f) \leq \textsf{HS}_1(f) }&#10;\]&#10;}&#10;\end{document}"/>
  <p:tag name="IGUANATEXSIZE" val="18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25" tIns="91425" rIns="91425" bIns="91425" anchor="b" anchorCtr="0">
        <a:noAutofit/>
      </a:bodyPr>
      <a:lstStyle>
        <a:defPPr marL="342900" indent="-342900">
          <a:lnSpc>
            <a:spcPct val="150000"/>
          </a:lnSpc>
          <a:buClr>
            <a:schemeClr val="tx1"/>
          </a:buClr>
          <a:buFont typeface="Wingdings" pitchFamily="2" charset="2"/>
          <a:buChar char="§"/>
          <a:defRPr sz="2000" b="0" dirty="0" smtClean="0">
            <a:solidFill>
              <a:schemeClr val="tx1"/>
            </a:solidFill>
            <a:latin typeface="Roboto Light" pitchFamily="2" charset="0"/>
            <a:ea typeface="Roboto Light" pitchFamily="2" charset="0"/>
            <a:cs typeface="Open Sans Condens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Office PowerPoint</Application>
  <PresentationFormat>On-screen Show (4:3)</PresentationFormat>
  <Paragraphs>381</Paragraphs>
  <Slides>46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Wingdings</vt:lpstr>
      <vt:lpstr>Roboto Medium</vt:lpstr>
      <vt:lpstr>Open Sans Condensed</vt:lpstr>
      <vt:lpstr>Roboto Light</vt:lpstr>
      <vt:lpstr>Open Sans</vt:lpstr>
      <vt:lpstr>simple-light</vt:lpstr>
      <vt:lpstr>Higher Degree Total Variation for 3-D Image Recovery</vt:lpstr>
      <vt:lpstr>Motivation: Compressed sensing MRI recovery</vt:lpstr>
      <vt:lpstr>PowerPoint Presentation</vt:lpstr>
      <vt:lpstr>PowerPoint Presentation</vt:lpstr>
      <vt:lpstr>PowerPoint Presentation</vt:lpstr>
      <vt:lpstr>PowerPoint Presentation</vt:lpstr>
      <vt:lpstr>Higher Degree Total Variation (HDTV) in 2-D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 of HDTV to 3-D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2016-04-22T01:09:40Z</dcterms:modified>
</cp:coreProperties>
</file>